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67" r:id="rId5"/>
  </p:sldMasterIdLst>
  <p:notesMasterIdLst>
    <p:notesMasterId r:id="rId14"/>
  </p:notesMasterIdLst>
  <p:sldIdLst>
    <p:sldId id="258" r:id="rId6"/>
    <p:sldId id="260" r:id="rId7"/>
    <p:sldId id="281" r:id="rId8"/>
    <p:sldId id="341" r:id="rId9"/>
    <p:sldId id="854" r:id="rId10"/>
    <p:sldId id="1926" r:id="rId11"/>
    <p:sldId id="267" r:id="rId12"/>
    <p:sldId id="271" r:id="rId13"/>
  </p:sldIdLst>
  <p:sldSz cx="9144000" cy="5143500" type="screen16x9"/>
  <p:notesSz cx="9144000" cy="51435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Helvetica 45 Light" panose="020B0403020202020204" pitchFamily="34" charset="0"/>
      <p:regular r:id="rId19"/>
    </p:embeddedFont>
    <p:embeddedFont>
      <p:font typeface="Helvetica 55 Roman" panose="020B0604020202020204" pitchFamily="34" charset="0"/>
      <p:regular r:id="rId20"/>
    </p:embeddedFont>
    <p:embeddedFont>
      <p:font typeface="Helvetica 75 Bold" panose="020B0804020202020204" pitchFamily="34" charset="0"/>
      <p:bold r:id="rId21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900"/>
    <a:srgbClr val="FF6600"/>
    <a:srgbClr val="2955E3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40" d="100"/>
          <a:sy n="140" d="100"/>
        </p:scale>
        <p:origin x="696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F8A9A-099C-44EA-93F2-83A08749EE7C}" type="datetimeFigureOut">
              <a:rPr lang="fr-FR" smtClean="0"/>
              <a:t>27/11/2022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DB485-7082-4159-8589-8630DC3D3C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7206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DB485-7082-4159-8589-8630DC3D3C9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8918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>
                <a:solidFill>
                  <a:srgbClr val="FFFFFF"/>
                </a:solidFill>
                <a:latin typeface="Arial"/>
                <a:cs typeface="Arial"/>
              </a:rPr>
              <a:t>Apporter</a:t>
            </a:r>
            <a:r>
              <a:rPr lang="fr-FR" sz="1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1200" b="1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lang="fr-FR" sz="1200" b="1" spc="-25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lang="fr-FR" sz="1200" b="1" dirty="0">
                <a:solidFill>
                  <a:srgbClr val="FFFFFF"/>
                </a:solidFill>
                <a:latin typeface="Arial"/>
                <a:cs typeface="Arial"/>
              </a:rPr>
              <a:t> valeur</a:t>
            </a:r>
            <a:r>
              <a:rPr lang="fr-FR" sz="1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1200" b="1" dirty="0">
                <a:solidFill>
                  <a:srgbClr val="FFFFFF"/>
                </a:solidFill>
                <a:latin typeface="Arial"/>
                <a:cs typeface="Arial"/>
              </a:rPr>
              <a:t>ajoutée</a:t>
            </a:r>
            <a:r>
              <a:rPr lang="fr-FR" sz="1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1200" b="1" dirty="0">
                <a:solidFill>
                  <a:srgbClr val="FFFFFF"/>
                </a:solidFill>
                <a:latin typeface="Arial"/>
                <a:cs typeface="Arial"/>
              </a:rPr>
              <a:t>à</a:t>
            </a:r>
            <a:r>
              <a:rPr lang="fr-FR" sz="1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1200" b="1" spc="-25" dirty="0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lang="fr-FR" sz="1200" b="1" dirty="0">
                <a:solidFill>
                  <a:srgbClr val="FFFFFF"/>
                </a:solidFill>
                <a:latin typeface="Arial"/>
                <a:cs typeface="Arial"/>
              </a:rPr>
              <a:t> projets</a:t>
            </a:r>
            <a:r>
              <a:rPr lang="fr-FR" sz="1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1200" b="1" spc="-10" dirty="0">
                <a:solidFill>
                  <a:srgbClr val="FFFFFF"/>
                </a:solidFill>
                <a:latin typeface="Arial"/>
                <a:cs typeface="Arial"/>
              </a:rPr>
              <a:t>existants (POC)</a:t>
            </a:r>
            <a:endParaRPr lang="fr-FR" sz="1200" dirty="0">
              <a:latin typeface="Arial"/>
              <a:cs typeface="Arial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DB485-7082-4159-8589-8630DC3D3C9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9875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561076" y="0"/>
            <a:ext cx="3583304" cy="5143500"/>
          </a:xfrm>
          <a:custGeom>
            <a:avLst/>
            <a:gdLst/>
            <a:ahLst/>
            <a:cxnLst/>
            <a:rect l="l" t="t" r="r" b="b"/>
            <a:pathLst>
              <a:path w="3583304" h="5143500">
                <a:moveTo>
                  <a:pt x="0" y="5143500"/>
                </a:moveTo>
                <a:lnTo>
                  <a:pt x="3582924" y="5143500"/>
                </a:lnTo>
                <a:lnTo>
                  <a:pt x="3582924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5145405" cy="5143500"/>
          </a:xfrm>
          <a:custGeom>
            <a:avLst/>
            <a:gdLst/>
            <a:ahLst/>
            <a:cxnLst/>
            <a:rect l="l" t="t" r="r" b="b"/>
            <a:pathLst>
              <a:path w="5145405" h="5143500">
                <a:moveTo>
                  <a:pt x="0" y="5143500"/>
                </a:moveTo>
                <a:lnTo>
                  <a:pt x="5145024" y="5143500"/>
                </a:lnTo>
                <a:lnTo>
                  <a:pt x="5145024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145023" y="0"/>
            <a:ext cx="416559" cy="5143500"/>
          </a:xfrm>
          <a:custGeom>
            <a:avLst/>
            <a:gdLst/>
            <a:ahLst/>
            <a:cxnLst/>
            <a:rect l="l" t="t" r="r" b="b"/>
            <a:pathLst>
              <a:path w="416560" h="5143500">
                <a:moveTo>
                  <a:pt x="416051" y="0"/>
                </a:moveTo>
                <a:lnTo>
                  <a:pt x="0" y="0"/>
                </a:lnTo>
                <a:lnTo>
                  <a:pt x="0" y="5143500"/>
                </a:lnTo>
                <a:lnTo>
                  <a:pt x="416051" y="5143500"/>
                </a:lnTo>
                <a:lnTo>
                  <a:pt x="416051" y="0"/>
                </a:lnTo>
                <a:close/>
              </a:path>
            </a:pathLst>
          </a:custGeom>
          <a:solidFill>
            <a:srgbClr val="FF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71347" y="1634109"/>
            <a:ext cx="4386580" cy="879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0" dirty="0"/>
              <a:t>Accueil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13769" y="268288"/>
            <a:ext cx="6096839" cy="4283075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spcBef>
                <a:spcPts val="0"/>
              </a:spcBef>
              <a:buNone/>
              <a:defRPr sz="5500" baseline="0"/>
            </a:lvl1pPr>
            <a:lvl2pPr>
              <a:lnSpc>
                <a:spcPct val="85000"/>
              </a:lnSpc>
              <a:spcBef>
                <a:spcPts val="0"/>
              </a:spcBef>
              <a:defRPr sz="5500"/>
            </a:lvl2pPr>
            <a:lvl3pPr>
              <a:defRPr sz="5500"/>
            </a:lvl3pPr>
            <a:lvl4pPr>
              <a:defRPr sz="5500"/>
            </a:lvl4pPr>
            <a:lvl5pPr>
              <a:defRPr sz="5500"/>
            </a:lvl5pPr>
          </a:lstStyle>
          <a:p>
            <a:pPr lvl="0"/>
            <a:r>
              <a:rPr lang="fr-FR" noProof="0" dirty="0"/>
              <a:t>Cliquez pour ajouter un nom de section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19545" y="4749146"/>
            <a:ext cx="6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814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13200" y="1181100"/>
            <a:ext cx="3968055" cy="3370262"/>
          </a:xfrm>
        </p:spPr>
        <p:txBody>
          <a:bodyPr>
            <a:normAutofit/>
          </a:bodyPr>
          <a:lstStyle>
            <a:lvl1pPr>
              <a:defRPr sz="1400" baseline="0"/>
            </a:lvl1pPr>
            <a:lvl2pPr>
              <a:defRPr sz="1400" baseline="0">
                <a:solidFill>
                  <a:schemeClr val="tx1"/>
                </a:solidFill>
              </a:defRPr>
            </a:lvl2pPr>
            <a:lvl3pPr>
              <a:defRPr sz="1400" baseline="0">
                <a:solidFill>
                  <a:schemeClr val="tx1"/>
                </a:solidFill>
              </a:defRPr>
            </a:lvl3pPr>
            <a:lvl4pPr>
              <a:defRPr sz="1400" baseline="0">
                <a:solidFill>
                  <a:schemeClr val="tx1"/>
                </a:solidFill>
              </a:defRPr>
            </a:lvl4pPr>
            <a:lvl5pPr>
              <a:defRPr sz="1400" baseline="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Modifiez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64795" y="1181100"/>
            <a:ext cx="3964880" cy="33702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Modifiez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13199" y="268288"/>
            <a:ext cx="8516475" cy="74136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noProof="0" dirty="0"/>
              <a:t>Cliquez pour modifiez le titre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619545" y="4749146"/>
            <a:ext cx="6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83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 dirty="0"/>
              <a:t>Cliquez pour modifiez le titre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19545" y="4749146"/>
            <a:ext cx="6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24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>
              <a:defRPr/>
            </a:lvl1pPr>
          </a:lstStyle>
          <a:p>
            <a:r>
              <a:rPr lang="fr-FR" noProof="0" dirty="0"/>
              <a:t>Cliquez sur l’icone pour ajouter une photo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fr-FR" noProof="0" dirty="0"/>
              <a:t>Cliquez pour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370272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19545" y="4749146"/>
            <a:ext cx="6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329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0" dirty="0"/>
              <a:t>Accueil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0" dirty="0"/>
              <a:t>Accueil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92239" y="402590"/>
            <a:ext cx="2651760" cy="3242818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3460744" y="2808732"/>
            <a:ext cx="4966335" cy="2334895"/>
          </a:xfrm>
          <a:custGeom>
            <a:avLst/>
            <a:gdLst/>
            <a:ahLst/>
            <a:cxnLst/>
            <a:rect l="l" t="t" r="r" b="b"/>
            <a:pathLst>
              <a:path w="4966334" h="2334895">
                <a:moveTo>
                  <a:pt x="3821562" y="125349"/>
                </a:moveTo>
                <a:lnTo>
                  <a:pt x="3790075" y="86319"/>
                </a:lnTo>
                <a:lnTo>
                  <a:pt x="3748462" y="51983"/>
                </a:lnTo>
                <a:lnTo>
                  <a:pt x="3700102" y="24627"/>
                </a:lnTo>
                <a:lnTo>
                  <a:pt x="3648370" y="6537"/>
                </a:lnTo>
                <a:lnTo>
                  <a:pt x="3596645" y="0"/>
                </a:lnTo>
                <a:lnTo>
                  <a:pt x="1369065" y="0"/>
                </a:lnTo>
                <a:lnTo>
                  <a:pt x="1318705" y="6537"/>
                </a:lnTo>
                <a:lnTo>
                  <a:pt x="1267144" y="24627"/>
                </a:lnTo>
                <a:lnTo>
                  <a:pt x="1218271" y="51983"/>
                </a:lnTo>
                <a:lnTo>
                  <a:pt x="1175976" y="86319"/>
                </a:lnTo>
                <a:lnTo>
                  <a:pt x="1144148" y="125349"/>
                </a:lnTo>
                <a:lnTo>
                  <a:pt x="30358" y="1985378"/>
                </a:lnTo>
                <a:lnTo>
                  <a:pt x="10119" y="2030644"/>
                </a:lnTo>
                <a:lnTo>
                  <a:pt x="0" y="2082414"/>
                </a:lnTo>
                <a:lnTo>
                  <a:pt x="0" y="2136622"/>
                </a:lnTo>
                <a:lnTo>
                  <a:pt x="10119" y="2189205"/>
                </a:lnTo>
                <a:lnTo>
                  <a:pt x="30358" y="2236097"/>
                </a:lnTo>
                <a:lnTo>
                  <a:pt x="89440" y="2334766"/>
                </a:lnTo>
              </a:path>
              <a:path w="4966334" h="2334895">
                <a:moveTo>
                  <a:pt x="4876269" y="2334766"/>
                </a:moveTo>
                <a:lnTo>
                  <a:pt x="4935352" y="2236097"/>
                </a:lnTo>
                <a:lnTo>
                  <a:pt x="4955590" y="2190833"/>
                </a:lnTo>
                <a:lnTo>
                  <a:pt x="4965710" y="2139064"/>
                </a:lnTo>
                <a:lnTo>
                  <a:pt x="4965710" y="2084856"/>
                </a:lnTo>
                <a:lnTo>
                  <a:pt x="4955590" y="2032272"/>
                </a:lnTo>
                <a:lnTo>
                  <a:pt x="4935352" y="1985378"/>
                </a:lnTo>
                <a:lnTo>
                  <a:pt x="3821562" y="125349"/>
                </a:lnTo>
              </a:path>
            </a:pathLst>
          </a:custGeom>
          <a:ln w="9525">
            <a:solidFill>
              <a:srgbClr val="FF7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25924" y="2334768"/>
            <a:ext cx="2217420" cy="1949195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441959" y="4117847"/>
            <a:ext cx="612775" cy="614680"/>
          </a:xfrm>
          <a:custGeom>
            <a:avLst/>
            <a:gdLst/>
            <a:ahLst/>
            <a:cxnLst/>
            <a:rect l="l" t="t" r="r" b="b"/>
            <a:pathLst>
              <a:path w="612775" h="614679">
                <a:moveTo>
                  <a:pt x="612647" y="0"/>
                </a:moveTo>
                <a:lnTo>
                  <a:pt x="0" y="0"/>
                </a:lnTo>
                <a:lnTo>
                  <a:pt x="0" y="614171"/>
                </a:lnTo>
                <a:lnTo>
                  <a:pt x="612647" y="614171"/>
                </a:lnTo>
                <a:lnTo>
                  <a:pt x="612647" y="0"/>
                </a:lnTo>
                <a:close/>
              </a:path>
            </a:pathLst>
          </a:custGeom>
          <a:solidFill>
            <a:srgbClr val="FF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466344" y="4581143"/>
            <a:ext cx="556260" cy="151130"/>
          </a:xfrm>
          <a:custGeom>
            <a:avLst/>
            <a:gdLst/>
            <a:ahLst/>
            <a:cxnLst/>
            <a:rect l="l" t="t" r="r" b="b"/>
            <a:pathLst>
              <a:path w="556260" h="151129">
                <a:moveTo>
                  <a:pt x="83820" y="74282"/>
                </a:moveTo>
                <a:lnTo>
                  <a:pt x="80327" y="54673"/>
                </a:lnTo>
                <a:lnTo>
                  <a:pt x="76314" y="48793"/>
                </a:lnTo>
                <a:lnTo>
                  <a:pt x="71018" y="41033"/>
                </a:lnTo>
                <a:lnTo>
                  <a:pt x="62064" y="35712"/>
                </a:lnTo>
                <a:lnTo>
                  <a:pt x="62064" y="74282"/>
                </a:lnTo>
                <a:lnTo>
                  <a:pt x="61290" y="82969"/>
                </a:lnTo>
                <a:lnTo>
                  <a:pt x="58331" y="91198"/>
                </a:lnTo>
                <a:lnTo>
                  <a:pt x="52197" y="97345"/>
                </a:lnTo>
                <a:lnTo>
                  <a:pt x="41910" y="99758"/>
                </a:lnTo>
                <a:lnTo>
                  <a:pt x="31737" y="97345"/>
                </a:lnTo>
                <a:lnTo>
                  <a:pt x="25882" y="91198"/>
                </a:lnTo>
                <a:lnTo>
                  <a:pt x="23202" y="82969"/>
                </a:lnTo>
                <a:lnTo>
                  <a:pt x="22567" y="74282"/>
                </a:lnTo>
                <a:lnTo>
                  <a:pt x="23202" y="65938"/>
                </a:lnTo>
                <a:lnTo>
                  <a:pt x="25882" y="57658"/>
                </a:lnTo>
                <a:lnTo>
                  <a:pt x="31737" y="51320"/>
                </a:lnTo>
                <a:lnTo>
                  <a:pt x="41910" y="48793"/>
                </a:lnTo>
                <a:lnTo>
                  <a:pt x="52197" y="51320"/>
                </a:lnTo>
                <a:lnTo>
                  <a:pt x="58331" y="57658"/>
                </a:lnTo>
                <a:lnTo>
                  <a:pt x="61290" y="65938"/>
                </a:lnTo>
                <a:lnTo>
                  <a:pt x="62064" y="74282"/>
                </a:lnTo>
                <a:lnTo>
                  <a:pt x="62064" y="35712"/>
                </a:lnTo>
                <a:lnTo>
                  <a:pt x="57632" y="33070"/>
                </a:lnTo>
                <a:lnTo>
                  <a:pt x="41910" y="30480"/>
                </a:lnTo>
                <a:lnTo>
                  <a:pt x="26174" y="33070"/>
                </a:lnTo>
                <a:lnTo>
                  <a:pt x="12788" y="41033"/>
                </a:lnTo>
                <a:lnTo>
                  <a:pt x="3479" y="54673"/>
                </a:lnTo>
                <a:lnTo>
                  <a:pt x="0" y="74282"/>
                </a:lnTo>
                <a:lnTo>
                  <a:pt x="3479" y="94018"/>
                </a:lnTo>
                <a:lnTo>
                  <a:pt x="12788" y="107924"/>
                </a:lnTo>
                <a:lnTo>
                  <a:pt x="26174" y="116166"/>
                </a:lnTo>
                <a:lnTo>
                  <a:pt x="41910" y="118872"/>
                </a:lnTo>
                <a:lnTo>
                  <a:pt x="57632" y="116166"/>
                </a:lnTo>
                <a:lnTo>
                  <a:pt x="71018" y="107924"/>
                </a:lnTo>
                <a:lnTo>
                  <a:pt x="76479" y="99758"/>
                </a:lnTo>
                <a:lnTo>
                  <a:pt x="80327" y="94018"/>
                </a:lnTo>
                <a:lnTo>
                  <a:pt x="83820" y="74282"/>
                </a:lnTo>
                <a:close/>
              </a:path>
              <a:path w="556260" h="151129">
                <a:moveTo>
                  <a:pt x="147828" y="31280"/>
                </a:moveTo>
                <a:lnTo>
                  <a:pt x="147027" y="30480"/>
                </a:lnTo>
                <a:lnTo>
                  <a:pt x="144627" y="30480"/>
                </a:lnTo>
                <a:lnTo>
                  <a:pt x="137833" y="31584"/>
                </a:lnTo>
                <a:lnTo>
                  <a:pt x="131203" y="34404"/>
                </a:lnTo>
                <a:lnTo>
                  <a:pt x="125476" y="38290"/>
                </a:lnTo>
                <a:lnTo>
                  <a:pt x="121399" y="42545"/>
                </a:lnTo>
                <a:lnTo>
                  <a:pt x="121399" y="32893"/>
                </a:lnTo>
                <a:lnTo>
                  <a:pt x="100584" y="32893"/>
                </a:lnTo>
                <a:lnTo>
                  <a:pt x="100584" y="117348"/>
                </a:lnTo>
                <a:lnTo>
                  <a:pt x="122999" y="117348"/>
                </a:lnTo>
                <a:lnTo>
                  <a:pt x="122999" y="61048"/>
                </a:lnTo>
                <a:lnTo>
                  <a:pt x="126746" y="56273"/>
                </a:lnTo>
                <a:lnTo>
                  <a:pt x="132613" y="53606"/>
                </a:lnTo>
                <a:lnTo>
                  <a:pt x="139661" y="52451"/>
                </a:lnTo>
                <a:lnTo>
                  <a:pt x="147027" y="52197"/>
                </a:lnTo>
                <a:lnTo>
                  <a:pt x="147828" y="52197"/>
                </a:lnTo>
                <a:lnTo>
                  <a:pt x="147828" y="42545"/>
                </a:lnTo>
                <a:lnTo>
                  <a:pt x="147828" y="31280"/>
                </a:lnTo>
                <a:close/>
              </a:path>
              <a:path w="556260" h="151129">
                <a:moveTo>
                  <a:pt x="228600" y="55981"/>
                </a:moveTo>
                <a:lnTo>
                  <a:pt x="194068" y="30480"/>
                </a:lnTo>
                <a:lnTo>
                  <a:pt x="182778" y="31534"/>
                </a:lnTo>
                <a:lnTo>
                  <a:pt x="172986" y="34671"/>
                </a:lnTo>
                <a:lnTo>
                  <a:pt x="164706" y="39903"/>
                </a:lnTo>
                <a:lnTo>
                  <a:pt x="157937" y="47218"/>
                </a:lnTo>
                <a:lnTo>
                  <a:pt x="173189" y="55981"/>
                </a:lnTo>
                <a:lnTo>
                  <a:pt x="178015" y="49606"/>
                </a:lnTo>
                <a:lnTo>
                  <a:pt x="185242" y="45618"/>
                </a:lnTo>
                <a:lnTo>
                  <a:pt x="202107" y="45618"/>
                </a:lnTo>
                <a:lnTo>
                  <a:pt x="206921" y="49606"/>
                </a:lnTo>
                <a:lnTo>
                  <a:pt x="206921" y="59969"/>
                </a:lnTo>
                <a:lnTo>
                  <a:pt x="206121" y="60121"/>
                </a:lnTo>
                <a:lnTo>
                  <a:pt x="206121" y="73520"/>
                </a:lnTo>
                <a:lnTo>
                  <a:pt x="206121" y="93433"/>
                </a:lnTo>
                <a:lnTo>
                  <a:pt x="199694" y="99809"/>
                </a:lnTo>
                <a:lnTo>
                  <a:pt x="192468" y="102209"/>
                </a:lnTo>
                <a:lnTo>
                  <a:pt x="178816" y="102209"/>
                </a:lnTo>
                <a:lnTo>
                  <a:pt x="175602" y="97421"/>
                </a:lnTo>
                <a:lnTo>
                  <a:pt x="175602" y="91846"/>
                </a:lnTo>
                <a:lnTo>
                  <a:pt x="177431" y="84950"/>
                </a:lnTo>
                <a:lnTo>
                  <a:pt x="183032" y="79705"/>
                </a:lnTo>
                <a:lnTo>
                  <a:pt x="192532" y="75946"/>
                </a:lnTo>
                <a:lnTo>
                  <a:pt x="206121" y="73520"/>
                </a:lnTo>
                <a:lnTo>
                  <a:pt x="206121" y="60121"/>
                </a:lnTo>
                <a:lnTo>
                  <a:pt x="183388" y="64198"/>
                </a:lnTo>
                <a:lnTo>
                  <a:pt x="166865" y="71031"/>
                </a:lnTo>
                <a:lnTo>
                  <a:pt x="157111" y="80708"/>
                </a:lnTo>
                <a:lnTo>
                  <a:pt x="153924" y="93433"/>
                </a:lnTo>
                <a:lnTo>
                  <a:pt x="155549" y="102895"/>
                </a:lnTo>
                <a:lnTo>
                  <a:pt x="160337" y="110477"/>
                </a:lnTo>
                <a:lnTo>
                  <a:pt x="168148" y="115519"/>
                </a:lnTo>
                <a:lnTo>
                  <a:pt x="178816" y="117348"/>
                </a:lnTo>
                <a:lnTo>
                  <a:pt x="186029" y="116890"/>
                </a:lnTo>
                <a:lnTo>
                  <a:pt x="193167" y="115455"/>
                </a:lnTo>
                <a:lnTo>
                  <a:pt x="200152" y="112979"/>
                </a:lnTo>
                <a:lnTo>
                  <a:pt x="206921" y="109372"/>
                </a:lnTo>
                <a:lnTo>
                  <a:pt x="208521" y="116547"/>
                </a:lnTo>
                <a:lnTo>
                  <a:pt x="228600" y="116547"/>
                </a:lnTo>
                <a:lnTo>
                  <a:pt x="228600" y="109372"/>
                </a:lnTo>
                <a:lnTo>
                  <a:pt x="228600" y="102209"/>
                </a:lnTo>
                <a:lnTo>
                  <a:pt x="228600" y="73520"/>
                </a:lnTo>
                <a:lnTo>
                  <a:pt x="228600" y="55981"/>
                </a:lnTo>
                <a:close/>
              </a:path>
              <a:path w="556260" h="151129">
                <a:moveTo>
                  <a:pt x="323088" y="57823"/>
                </a:moveTo>
                <a:lnTo>
                  <a:pt x="321589" y="47371"/>
                </a:lnTo>
                <a:lnTo>
                  <a:pt x="321411" y="46088"/>
                </a:lnTo>
                <a:lnTo>
                  <a:pt x="319341" y="42545"/>
                </a:lnTo>
                <a:lnTo>
                  <a:pt x="316395" y="37528"/>
                </a:lnTo>
                <a:lnTo>
                  <a:pt x="308038" y="32270"/>
                </a:lnTo>
                <a:lnTo>
                  <a:pt x="296341" y="30480"/>
                </a:lnTo>
                <a:lnTo>
                  <a:pt x="288810" y="31242"/>
                </a:lnTo>
                <a:lnTo>
                  <a:pt x="281749" y="33502"/>
                </a:lnTo>
                <a:lnTo>
                  <a:pt x="274675" y="37274"/>
                </a:lnTo>
                <a:lnTo>
                  <a:pt x="267157" y="42545"/>
                </a:lnTo>
                <a:lnTo>
                  <a:pt x="265531" y="32092"/>
                </a:lnTo>
                <a:lnTo>
                  <a:pt x="246888" y="34505"/>
                </a:lnTo>
                <a:lnTo>
                  <a:pt x="246888" y="117348"/>
                </a:lnTo>
                <a:lnTo>
                  <a:pt x="268770" y="117348"/>
                </a:lnTo>
                <a:lnTo>
                  <a:pt x="268770" y="56222"/>
                </a:lnTo>
                <a:lnTo>
                  <a:pt x="276072" y="49784"/>
                </a:lnTo>
                <a:lnTo>
                  <a:pt x="283362" y="47371"/>
                </a:lnTo>
                <a:lnTo>
                  <a:pt x="297954" y="47371"/>
                </a:lnTo>
                <a:lnTo>
                  <a:pt x="300393" y="51396"/>
                </a:lnTo>
                <a:lnTo>
                  <a:pt x="300393" y="117348"/>
                </a:lnTo>
                <a:lnTo>
                  <a:pt x="323088" y="117348"/>
                </a:lnTo>
                <a:lnTo>
                  <a:pt x="323088" y="57823"/>
                </a:lnTo>
                <a:close/>
              </a:path>
              <a:path w="556260" h="151129">
                <a:moveTo>
                  <a:pt x="417576" y="32092"/>
                </a:moveTo>
                <a:lnTo>
                  <a:pt x="398983" y="32092"/>
                </a:lnTo>
                <a:lnTo>
                  <a:pt x="397357" y="42595"/>
                </a:lnTo>
                <a:lnTo>
                  <a:pt x="396544" y="41275"/>
                </a:lnTo>
                <a:lnTo>
                  <a:pt x="396544" y="70878"/>
                </a:lnTo>
                <a:lnTo>
                  <a:pt x="396024" y="80073"/>
                </a:lnTo>
                <a:lnTo>
                  <a:pt x="393611" y="89268"/>
                </a:lnTo>
                <a:lnTo>
                  <a:pt x="388010" y="96342"/>
                </a:lnTo>
                <a:lnTo>
                  <a:pt x="377952" y="99161"/>
                </a:lnTo>
                <a:lnTo>
                  <a:pt x="368465" y="96342"/>
                </a:lnTo>
                <a:lnTo>
                  <a:pt x="363397" y="89369"/>
                </a:lnTo>
                <a:lnTo>
                  <a:pt x="361340" y="80416"/>
                </a:lnTo>
                <a:lnTo>
                  <a:pt x="360972" y="71691"/>
                </a:lnTo>
                <a:lnTo>
                  <a:pt x="362483" y="59601"/>
                </a:lnTo>
                <a:lnTo>
                  <a:pt x="396544" y="70878"/>
                </a:lnTo>
                <a:lnTo>
                  <a:pt x="396544" y="41275"/>
                </a:lnTo>
                <a:lnTo>
                  <a:pt x="395147" y="39001"/>
                </a:lnTo>
                <a:lnTo>
                  <a:pt x="390575" y="35026"/>
                </a:lnTo>
                <a:lnTo>
                  <a:pt x="383133" y="31813"/>
                </a:lnTo>
                <a:lnTo>
                  <a:pt x="372287" y="30480"/>
                </a:lnTo>
                <a:lnTo>
                  <a:pt x="359473" y="33451"/>
                </a:lnTo>
                <a:lnTo>
                  <a:pt x="348627" y="42100"/>
                </a:lnTo>
                <a:lnTo>
                  <a:pt x="341122" y="56045"/>
                </a:lnTo>
                <a:lnTo>
                  <a:pt x="338328" y="74917"/>
                </a:lnTo>
                <a:lnTo>
                  <a:pt x="341033" y="93891"/>
                </a:lnTo>
                <a:lnTo>
                  <a:pt x="348526" y="107251"/>
                </a:lnTo>
                <a:lnTo>
                  <a:pt x="359816" y="115150"/>
                </a:lnTo>
                <a:lnTo>
                  <a:pt x="373913" y="117741"/>
                </a:lnTo>
                <a:lnTo>
                  <a:pt x="386842" y="117741"/>
                </a:lnTo>
                <a:lnTo>
                  <a:pt x="392506" y="111277"/>
                </a:lnTo>
                <a:lnTo>
                  <a:pt x="395744" y="104813"/>
                </a:lnTo>
                <a:lnTo>
                  <a:pt x="396544" y="105625"/>
                </a:lnTo>
                <a:lnTo>
                  <a:pt x="396544" y="115328"/>
                </a:lnTo>
                <a:lnTo>
                  <a:pt x="395465" y="124028"/>
                </a:lnTo>
                <a:lnTo>
                  <a:pt x="392201" y="129768"/>
                </a:lnTo>
                <a:lnTo>
                  <a:pt x="386651" y="132943"/>
                </a:lnTo>
                <a:lnTo>
                  <a:pt x="378764" y="133908"/>
                </a:lnTo>
                <a:lnTo>
                  <a:pt x="366636" y="133908"/>
                </a:lnTo>
                <a:lnTo>
                  <a:pt x="364197" y="129870"/>
                </a:lnTo>
                <a:lnTo>
                  <a:pt x="362572" y="125831"/>
                </a:lnTo>
                <a:lnTo>
                  <a:pt x="340753" y="129870"/>
                </a:lnTo>
                <a:lnTo>
                  <a:pt x="345287" y="139293"/>
                </a:lnTo>
                <a:lnTo>
                  <a:pt x="353390" y="145834"/>
                </a:lnTo>
                <a:lnTo>
                  <a:pt x="364070" y="149644"/>
                </a:lnTo>
                <a:lnTo>
                  <a:pt x="376339" y="150876"/>
                </a:lnTo>
                <a:lnTo>
                  <a:pt x="399834" y="146532"/>
                </a:lnTo>
                <a:lnTo>
                  <a:pt x="412115" y="136740"/>
                </a:lnTo>
                <a:lnTo>
                  <a:pt x="413194" y="133908"/>
                </a:lnTo>
                <a:lnTo>
                  <a:pt x="416814" y="124523"/>
                </a:lnTo>
                <a:lnTo>
                  <a:pt x="417576" y="112903"/>
                </a:lnTo>
                <a:lnTo>
                  <a:pt x="417576" y="104813"/>
                </a:lnTo>
                <a:lnTo>
                  <a:pt x="417576" y="99161"/>
                </a:lnTo>
                <a:lnTo>
                  <a:pt x="417576" y="46634"/>
                </a:lnTo>
                <a:lnTo>
                  <a:pt x="417576" y="42595"/>
                </a:lnTo>
                <a:lnTo>
                  <a:pt x="417576" y="32092"/>
                </a:lnTo>
                <a:close/>
              </a:path>
              <a:path w="556260" h="151129">
                <a:moveTo>
                  <a:pt x="512064" y="73875"/>
                </a:moveTo>
                <a:lnTo>
                  <a:pt x="510540" y="63423"/>
                </a:lnTo>
                <a:lnTo>
                  <a:pt x="509397" y="55575"/>
                </a:lnTo>
                <a:lnTo>
                  <a:pt x="503809" y="45745"/>
                </a:lnTo>
                <a:lnTo>
                  <a:pt x="501650" y="41935"/>
                </a:lnTo>
                <a:lnTo>
                  <a:pt x="489419" y="33578"/>
                </a:lnTo>
                <a:lnTo>
                  <a:pt x="489419" y="52171"/>
                </a:lnTo>
                <a:lnTo>
                  <a:pt x="489419" y="63423"/>
                </a:lnTo>
                <a:lnTo>
                  <a:pt x="455460" y="63423"/>
                </a:lnTo>
                <a:lnTo>
                  <a:pt x="456272" y="52171"/>
                </a:lnTo>
                <a:lnTo>
                  <a:pt x="462737" y="45745"/>
                </a:lnTo>
                <a:lnTo>
                  <a:pt x="482955" y="45745"/>
                </a:lnTo>
                <a:lnTo>
                  <a:pt x="489419" y="52171"/>
                </a:lnTo>
                <a:lnTo>
                  <a:pt x="489419" y="33578"/>
                </a:lnTo>
                <a:lnTo>
                  <a:pt x="489204" y="33426"/>
                </a:lnTo>
                <a:lnTo>
                  <a:pt x="472440" y="30480"/>
                </a:lnTo>
                <a:lnTo>
                  <a:pt x="456006" y="33439"/>
                </a:lnTo>
                <a:lnTo>
                  <a:pt x="443522" y="42037"/>
                </a:lnTo>
                <a:lnTo>
                  <a:pt x="435584" y="55905"/>
                </a:lnTo>
                <a:lnTo>
                  <a:pt x="432930" y="73875"/>
                </a:lnTo>
                <a:lnTo>
                  <a:pt x="432930" y="75476"/>
                </a:lnTo>
                <a:lnTo>
                  <a:pt x="435597" y="93459"/>
                </a:lnTo>
                <a:lnTo>
                  <a:pt x="443623" y="107327"/>
                </a:lnTo>
                <a:lnTo>
                  <a:pt x="456349" y="115925"/>
                </a:lnTo>
                <a:lnTo>
                  <a:pt x="473252" y="118872"/>
                </a:lnTo>
                <a:lnTo>
                  <a:pt x="485203" y="117690"/>
                </a:lnTo>
                <a:lnTo>
                  <a:pt x="495490" y="114160"/>
                </a:lnTo>
                <a:lnTo>
                  <a:pt x="503948" y="108369"/>
                </a:lnTo>
                <a:lnTo>
                  <a:pt x="509143" y="101993"/>
                </a:lnTo>
                <a:lnTo>
                  <a:pt x="510451" y="100393"/>
                </a:lnTo>
                <a:lnTo>
                  <a:pt x="494271" y="91554"/>
                </a:lnTo>
                <a:lnTo>
                  <a:pt x="489419" y="98780"/>
                </a:lnTo>
                <a:lnTo>
                  <a:pt x="483755" y="101993"/>
                </a:lnTo>
                <a:lnTo>
                  <a:pt x="474865" y="101993"/>
                </a:lnTo>
                <a:lnTo>
                  <a:pt x="466356" y="100495"/>
                </a:lnTo>
                <a:lnTo>
                  <a:pt x="460197" y="95973"/>
                </a:lnTo>
                <a:lnTo>
                  <a:pt x="456323" y="88442"/>
                </a:lnTo>
                <a:lnTo>
                  <a:pt x="454647" y="77889"/>
                </a:lnTo>
                <a:lnTo>
                  <a:pt x="511251" y="77889"/>
                </a:lnTo>
                <a:lnTo>
                  <a:pt x="511251" y="76288"/>
                </a:lnTo>
                <a:lnTo>
                  <a:pt x="512064" y="75476"/>
                </a:lnTo>
                <a:lnTo>
                  <a:pt x="512064" y="73875"/>
                </a:lnTo>
                <a:close/>
              </a:path>
              <a:path w="556260" h="151129">
                <a:moveTo>
                  <a:pt x="519315" y="0"/>
                </a:moveTo>
                <a:lnTo>
                  <a:pt x="496824" y="0"/>
                </a:lnTo>
                <a:lnTo>
                  <a:pt x="496824" y="3225"/>
                </a:lnTo>
                <a:lnTo>
                  <a:pt x="506463" y="3225"/>
                </a:lnTo>
                <a:lnTo>
                  <a:pt x="506463" y="27432"/>
                </a:lnTo>
                <a:lnTo>
                  <a:pt x="511276" y="27432"/>
                </a:lnTo>
                <a:lnTo>
                  <a:pt x="511276" y="3225"/>
                </a:lnTo>
                <a:lnTo>
                  <a:pt x="519315" y="3225"/>
                </a:lnTo>
                <a:lnTo>
                  <a:pt x="519315" y="0"/>
                </a:lnTo>
                <a:close/>
              </a:path>
              <a:path w="556260" h="151129">
                <a:moveTo>
                  <a:pt x="556260" y="0"/>
                </a:moveTo>
                <a:lnTo>
                  <a:pt x="549833" y="0"/>
                </a:lnTo>
                <a:lnTo>
                  <a:pt x="541807" y="20980"/>
                </a:lnTo>
                <a:lnTo>
                  <a:pt x="533641" y="3225"/>
                </a:lnTo>
                <a:lnTo>
                  <a:pt x="532168" y="0"/>
                </a:lnTo>
                <a:lnTo>
                  <a:pt x="525741" y="0"/>
                </a:lnTo>
                <a:lnTo>
                  <a:pt x="525741" y="27432"/>
                </a:lnTo>
                <a:lnTo>
                  <a:pt x="528955" y="27432"/>
                </a:lnTo>
                <a:lnTo>
                  <a:pt x="528955" y="3225"/>
                </a:lnTo>
                <a:lnTo>
                  <a:pt x="530555" y="3225"/>
                </a:lnTo>
                <a:lnTo>
                  <a:pt x="540194" y="27432"/>
                </a:lnTo>
                <a:lnTo>
                  <a:pt x="543407" y="27432"/>
                </a:lnTo>
                <a:lnTo>
                  <a:pt x="545541" y="20980"/>
                </a:lnTo>
                <a:lnTo>
                  <a:pt x="551446" y="3225"/>
                </a:lnTo>
                <a:lnTo>
                  <a:pt x="551446" y="27432"/>
                </a:lnTo>
                <a:lnTo>
                  <a:pt x="556260" y="27432"/>
                </a:lnTo>
                <a:lnTo>
                  <a:pt x="556260" y="3225"/>
                </a:lnTo>
                <a:lnTo>
                  <a:pt x="5562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0" dirty="0"/>
              <a:t>Accueil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138159" y="4709159"/>
            <a:ext cx="585470" cy="201295"/>
          </a:xfrm>
          <a:custGeom>
            <a:avLst/>
            <a:gdLst/>
            <a:ahLst/>
            <a:cxnLst/>
            <a:rect l="l" t="t" r="r" b="b"/>
            <a:pathLst>
              <a:path w="585470" h="201295">
                <a:moveTo>
                  <a:pt x="551688" y="0"/>
                </a:moveTo>
                <a:lnTo>
                  <a:pt x="33528" y="0"/>
                </a:lnTo>
                <a:lnTo>
                  <a:pt x="20466" y="2634"/>
                </a:lnTo>
                <a:lnTo>
                  <a:pt x="9810" y="9820"/>
                </a:lnTo>
                <a:lnTo>
                  <a:pt x="2631" y="20477"/>
                </a:lnTo>
                <a:lnTo>
                  <a:pt x="0" y="33527"/>
                </a:lnTo>
                <a:lnTo>
                  <a:pt x="0" y="167639"/>
                </a:lnTo>
                <a:lnTo>
                  <a:pt x="2631" y="180690"/>
                </a:lnTo>
                <a:lnTo>
                  <a:pt x="9810" y="191347"/>
                </a:lnTo>
                <a:lnTo>
                  <a:pt x="20466" y="198533"/>
                </a:lnTo>
                <a:lnTo>
                  <a:pt x="33528" y="201167"/>
                </a:lnTo>
                <a:lnTo>
                  <a:pt x="551688" y="201167"/>
                </a:lnTo>
                <a:lnTo>
                  <a:pt x="564749" y="198533"/>
                </a:lnTo>
                <a:lnTo>
                  <a:pt x="575405" y="191347"/>
                </a:lnTo>
                <a:lnTo>
                  <a:pt x="582584" y="180690"/>
                </a:lnTo>
                <a:lnTo>
                  <a:pt x="585216" y="167639"/>
                </a:lnTo>
                <a:lnTo>
                  <a:pt x="585216" y="33527"/>
                </a:lnTo>
                <a:lnTo>
                  <a:pt x="582584" y="20477"/>
                </a:lnTo>
                <a:lnTo>
                  <a:pt x="575405" y="9820"/>
                </a:lnTo>
                <a:lnTo>
                  <a:pt x="564749" y="2634"/>
                </a:lnTo>
                <a:lnTo>
                  <a:pt x="551688" y="0"/>
                </a:lnTo>
                <a:close/>
              </a:path>
            </a:pathLst>
          </a:custGeom>
          <a:solidFill>
            <a:srgbClr val="FF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0" dirty="0"/>
              <a:t>Accueil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4326" y="268289"/>
            <a:ext cx="4828498" cy="2301874"/>
          </a:xfrm>
        </p:spPr>
        <p:txBody>
          <a:bodyPr>
            <a:noAutofit/>
          </a:bodyPr>
          <a:lstStyle>
            <a:lvl1pPr algn="l">
              <a:lnSpc>
                <a:spcPct val="85000"/>
              </a:lnSpc>
              <a:defRPr sz="55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800725" y="266701"/>
            <a:ext cx="3028950" cy="340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0687" y="2704144"/>
            <a:ext cx="4831185" cy="9661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180975" indent="-180975" algn="l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406800" indent="-190800" algn="l">
              <a:spcBef>
                <a:spcPts val="336"/>
              </a:spcBef>
              <a:buClrTx/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 marL="594000" indent="-172800" algn="l">
              <a:spcBef>
                <a:spcPts val="24"/>
              </a:spcBef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 marL="799200" indent="-190800" algn="l"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nom du présentateur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313535" y="4233863"/>
            <a:ext cx="612775" cy="612775"/>
            <a:chOff x="313535" y="4233863"/>
            <a:chExt cx="612775" cy="612775"/>
          </a:xfrm>
        </p:grpSpPr>
        <p:sp>
          <p:nvSpPr>
            <p:cNvPr id="43" name="Rectangle 5"/>
            <p:cNvSpPr>
              <a:spLocks noChangeArrowheads="1"/>
            </p:cNvSpPr>
            <p:nvPr userDrawn="1"/>
          </p:nvSpPr>
          <p:spPr bwMode="auto">
            <a:xfrm>
              <a:off x="313535" y="4233863"/>
              <a:ext cx="612775" cy="612775"/>
            </a:xfrm>
            <a:prstGeom prst="rect">
              <a:avLst/>
            </a:pr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6"/>
            <p:cNvSpPr>
              <a:spLocks noEditPoints="1"/>
            </p:cNvSpPr>
            <p:nvPr userDrawn="1"/>
          </p:nvSpPr>
          <p:spPr bwMode="auto">
            <a:xfrm>
              <a:off x="500860" y="4708526"/>
              <a:ext cx="74613" cy="87313"/>
            </a:xfrm>
            <a:custGeom>
              <a:avLst/>
              <a:gdLst>
                <a:gd name="T0" fmla="*/ 66 w 93"/>
                <a:gd name="T1" fmla="*/ 99 h 109"/>
                <a:gd name="T2" fmla="*/ 31 w 93"/>
                <a:gd name="T3" fmla="*/ 109 h 109"/>
                <a:gd name="T4" fmla="*/ 0 w 93"/>
                <a:gd name="T5" fmla="*/ 79 h 109"/>
                <a:gd name="T6" fmla="*/ 66 w 93"/>
                <a:gd name="T7" fmla="*/ 37 h 109"/>
                <a:gd name="T8" fmla="*/ 66 w 93"/>
                <a:gd name="T9" fmla="*/ 32 h 109"/>
                <a:gd name="T10" fmla="*/ 49 w 93"/>
                <a:gd name="T11" fmla="*/ 19 h 109"/>
                <a:gd name="T12" fmla="*/ 24 w 93"/>
                <a:gd name="T13" fmla="*/ 32 h 109"/>
                <a:gd name="T14" fmla="*/ 5 w 93"/>
                <a:gd name="T15" fmla="*/ 21 h 109"/>
                <a:gd name="T16" fmla="*/ 50 w 93"/>
                <a:gd name="T17" fmla="*/ 0 h 109"/>
                <a:gd name="T18" fmla="*/ 93 w 93"/>
                <a:gd name="T19" fmla="*/ 32 h 109"/>
                <a:gd name="T20" fmla="*/ 93 w 93"/>
                <a:gd name="T21" fmla="*/ 108 h 109"/>
                <a:gd name="T22" fmla="*/ 68 w 93"/>
                <a:gd name="T23" fmla="*/ 108 h 109"/>
                <a:gd name="T24" fmla="*/ 66 w 93"/>
                <a:gd name="T25" fmla="*/ 99 h 109"/>
                <a:gd name="T26" fmla="*/ 27 w 93"/>
                <a:gd name="T27" fmla="*/ 77 h 109"/>
                <a:gd name="T28" fmla="*/ 39 w 93"/>
                <a:gd name="T29" fmla="*/ 90 h 109"/>
                <a:gd name="T30" fmla="*/ 65 w 93"/>
                <a:gd name="T31" fmla="*/ 79 h 109"/>
                <a:gd name="T32" fmla="*/ 65 w 93"/>
                <a:gd name="T33" fmla="*/ 54 h 109"/>
                <a:gd name="T34" fmla="*/ 27 w 93"/>
                <a:gd name="T35" fmla="*/ 7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109">
                  <a:moveTo>
                    <a:pt x="66" y="99"/>
                  </a:moveTo>
                  <a:cubicBezTo>
                    <a:pt x="55" y="106"/>
                    <a:pt x="43" y="109"/>
                    <a:pt x="31" y="109"/>
                  </a:cubicBezTo>
                  <a:cubicBezTo>
                    <a:pt x="11" y="109"/>
                    <a:pt x="0" y="96"/>
                    <a:pt x="0" y="79"/>
                  </a:cubicBezTo>
                  <a:cubicBezTo>
                    <a:pt x="0" y="55"/>
                    <a:pt x="21" y="42"/>
                    <a:pt x="66" y="37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24"/>
                    <a:pt x="60" y="19"/>
                    <a:pt x="49" y="19"/>
                  </a:cubicBezTo>
                  <a:cubicBezTo>
                    <a:pt x="39" y="19"/>
                    <a:pt x="30" y="24"/>
                    <a:pt x="24" y="3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5" y="7"/>
                    <a:pt x="30" y="0"/>
                    <a:pt x="50" y="0"/>
                  </a:cubicBezTo>
                  <a:cubicBezTo>
                    <a:pt x="77" y="0"/>
                    <a:pt x="93" y="12"/>
                    <a:pt x="93" y="32"/>
                  </a:cubicBezTo>
                  <a:cubicBezTo>
                    <a:pt x="93" y="32"/>
                    <a:pt x="93" y="108"/>
                    <a:pt x="93" y="108"/>
                  </a:cubicBezTo>
                  <a:cubicBezTo>
                    <a:pt x="68" y="108"/>
                    <a:pt x="68" y="108"/>
                    <a:pt x="68" y="108"/>
                  </a:cubicBezTo>
                  <a:lnTo>
                    <a:pt x="66" y="99"/>
                  </a:lnTo>
                  <a:close/>
                  <a:moveTo>
                    <a:pt x="27" y="77"/>
                  </a:moveTo>
                  <a:cubicBezTo>
                    <a:pt x="27" y="84"/>
                    <a:pt x="31" y="90"/>
                    <a:pt x="39" y="90"/>
                  </a:cubicBezTo>
                  <a:cubicBezTo>
                    <a:pt x="48" y="90"/>
                    <a:pt x="57" y="87"/>
                    <a:pt x="65" y="79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39" y="57"/>
                    <a:pt x="27" y="64"/>
                    <a:pt x="27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7"/>
            <p:cNvSpPr>
              <a:spLocks/>
            </p:cNvSpPr>
            <p:nvPr userDrawn="1"/>
          </p:nvSpPr>
          <p:spPr bwMode="auto">
            <a:xfrm>
              <a:off x="592935" y="4708526"/>
              <a:ext cx="76200" cy="87313"/>
            </a:xfrm>
            <a:custGeom>
              <a:avLst/>
              <a:gdLst>
                <a:gd name="T0" fmla="*/ 0 w 94"/>
                <a:gd name="T1" fmla="*/ 5 h 108"/>
                <a:gd name="T2" fmla="*/ 23 w 94"/>
                <a:gd name="T3" fmla="*/ 2 h 108"/>
                <a:gd name="T4" fmla="*/ 25 w 94"/>
                <a:gd name="T5" fmla="*/ 15 h 108"/>
                <a:gd name="T6" fmla="*/ 61 w 94"/>
                <a:gd name="T7" fmla="*/ 0 h 108"/>
                <a:gd name="T8" fmla="*/ 94 w 94"/>
                <a:gd name="T9" fmla="*/ 34 h 108"/>
                <a:gd name="T10" fmla="*/ 94 w 94"/>
                <a:gd name="T11" fmla="*/ 108 h 108"/>
                <a:gd name="T12" fmla="*/ 66 w 94"/>
                <a:gd name="T13" fmla="*/ 108 h 108"/>
                <a:gd name="T14" fmla="*/ 66 w 94"/>
                <a:gd name="T15" fmla="*/ 39 h 108"/>
                <a:gd name="T16" fmla="*/ 53 w 94"/>
                <a:gd name="T17" fmla="*/ 21 h 108"/>
                <a:gd name="T18" fmla="*/ 27 w 94"/>
                <a:gd name="T19" fmla="*/ 32 h 108"/>
                <a:gd name="T20" fmla="*/ 27 w 94"/>
                <a:gd name="T21" fmla="*/ 108 h 108"/>
                <a:gd name="T22" fmla="*/ 0 w 94"/>
                <a:gd name="T23" fmla="*/ 108 h 108"/>
                <a:gd name="T24" fmla="*/ 0 w 94"/>
                <a:gd name="T25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08">
                  <a:moveTo>
                    <a:pt x="0" y="5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8" y="5"/>
                    <a:pt x="48" y="0"/>
                    <a:pt x="61" y="0"/>
                  </a:cubicBezTo>
                  <a:cubicBezTo>
                    <a:pt x="83" y="0"/>
                    <a:pt x="94" y="12"/>
                    <a:pt x="94" y="34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26"/>
                    <a:pt x="63" y="21"/>
                    <a:pt x="53" y="21"/>
                  </a:cubicBezTo>
                  <a:cubicBezTo>
                    <a:pt x="45" y="21"/>
                    <a:pt x="36" y="24"/>
                    <a:pt x="27" y="32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8"/>
            <p:cNvSpPr>
              <a:spLocks noEditPoints="1"/>
            </p:cNvSpPr>
            <p:nvPr userDrawn="1"/>
          </p:nvSpPr>
          <p:spPr bwMode="auto">
            <a:xfrm>
              <a:off x="778673" y="4708526"/>
              <a:ext cx="79375" cy="88900"/>
            </a:xfrm>
            <a:custGeom>
              <a:avLst/>
              <a:gdLst>
                <a:gd name="T0" fmla="*/ 50 w 98"/>
                <a:gd name="T1" fmla="*/ 110 h 110"/>
                <a:gd name="T2" fmla="*/ 0 w 98"/>
                <a:gd name="T3" fmla="*/ 55 h 110"/>
                <a:gd name="T4" fmla="*/ 49 w 98"/>
                <a:gd name="T5" fmla="*/ 0 h 110"/>
                <a:gd name="T6" fmla="*/ 98 w 98"/>
                <a:gd name="T7" fmla="*/ 54 h 110"/>
                <a:gd name="T8" fmla="*/ 97 w 98"/>
                <a:gd name="T9" fmla="*/ 59 h 110"/>
                <a:gd name="T10" fmla="*/ 27 w 98"/>
                <a:gd name="T11" fmla="*/ 59 h 110"/>
                <a:gd name="T12" fmla="*/ 52 w 98"/>
                <a:gd name="T13" fmla="*/ 89 h 110"/>
                <a:gd name="T14" fmla="*/ 76 w 98"/>
                <a:gd name="T15" fmla="*/ 76 h 110"/>
                <a:gd name="T16" fmla="*/ 96 w 98"/>
                <a:gd name="T17" fmla="*/ 87 h 110"/>
                <a:gd name="T18" fmla="*/ 50 w 98"/>
                <a:gd name="T19" fmla="*/ 110 h 110"/>
                <a:gd name="T20" fmla="*/ 70 w 98"/>
                <a:gd name="T21" fmla="*/ 41 h 110"/>
                <a:gd name="T22" fmla="*/ 49 w 98"/>
                <a:gd name="T23" fmla="*/ 19 h 110"/>
                <a:gd name="T24" fmla="*/ 28 w 98"/>
                <a:gd name="T25" fmla="*/ 41 h 110"/>
                <a:gd name="T26" fmla="*/ 70 w 98"/>
                <a:gd name="T27" fmla="*/ 4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110">
                  <a:moveTo>
                    <a:pt x="50" y="110"/>
                  </a:moveTo>
                  <a:cubicBezTo>
                    <a:pt x="19" y="110"/>
                    <a:pt x="0" y="90"/>
                    <a:pt x="0" y="55"/>
                  </a:cubicBezTo>
                  <a:cubicBezTo>
                    <a:pt x="0" y="20"/>
                    <a:pt x="19" y="0"/>
                    <a:pt x="49" y="0"/>
                  </a:cubicBezTo>
                  <a:cubicBezTo>
                    <a:pt x="80" y="0"/>
                    <a:pt x="98" y="20"/>
                    <a:pt x="98" y="54"/>
                  </a:cubicBezTo>
                  <a:cubicBezTo>
                    <a:pt x="98" y="56"/>
                    <a:pt x="97" y="57"/>
                    <a:pt x="9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8" y="79"/>
                    <a:pt x="36" y="89"/>
                    <a:pt x="52" y="89"/>
                  </a:cubicBezTo>
                  <a:cubicBezTo>
                    <a:pt x="63" y="89"/>
                    <a:pt x="70" y="85"/>
                    <a:pt x="76" y="76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87" y="102"/>
                    <a:pt x="71" y="110"/>
                    <a:pt x="50" y="110"/>
                  </a:cubicBezTo>
                  <a:close/>
                  <a:moveTo>
                    <a:pt x="70" y="41"/>
                  </a:moveTo>
                  <a:cubicBezTo>
                    <a:pt x="70" y="27"/>
                    <a:pt x="62" y="19"/>
                    <a:pt x="49" y="19"/>
                  </a:cubicBezTo>
                  <a:cubicBezTo>
                    <a:pt x="37" y="19"/>
                    <a:pt x="29" y="27"/>
                    <a:pt x="28" y="41"/>
                  </a:cubicBezTo>
                  <a:lnTo>
                    <a:pt x="7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9"/>
            <p:cNvSpPr>
              <a:spLocks noEditPoints="1"/>
            </p:cNvSpPr>
            <p:nvPr userDrawn="1"/>
          </p:nvSpPr>
          <p:spPr bwMode="auto">
            <a:xfrm>
              <a:off x="346873" y="4708526"/>
              <a:ext cx="84138" cy="88900"/>
            </a:xfrm>
            <a:custGeom>
              <a:avLst/>
              <a:gdLst>
                <a:gd name="T0" fmla="*/ 52 w 104"/>
                <a:gd name="T1" fmla="*/ 111 h 111"/>
                <a:gd name="T2" fmla="*/ 0 w 104"/>
                <a:gd name="T3" fmla="*/ 55 h 111"/>
                <a:gd name="T4" fmla="*/ 52 w 104"/>
                <a:gd name="T5" fmla="*/ 0 h 111"/>
                <a:gd name="T6" fmla="*/ 104 w 104"/>
                <a:gd name="T7" fmla="*/ 55 h 111"/>
                <a:gd name="T8" fmla="*/ 52 w 104"/>
                <a:gd name="T9" fmla="*/ 111 h 111"/>
                <a:gd name="T10" fmla="*/ 52 w 104"/>
                <a:gd name="T11" fmla="*/ 23 h 111"/>
                <a:gd name="T12" fmla="*/ 28 w 104"/>
                <a:gd name="T13" fmla="*/ 55 h 111"/>
                <a:gd name="T14" fmla="*/ 52 w 104"/>
                <a:gd name="T15" fmla="*/ 87 h 111"/>
                <a:gd name="T16" fmla="*/ 77 w 104"/>
                <a:gd name="T17" fmla="*/ 55 h 111"/>
                <a:gd name="T18" fmla="*/ 52 w 104"/>
                <a:gd name="T19" fmla="*/ 2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11">
                  <a:moveTo>
                    <a:pt x="52" y="111"/>
                  </a:moveTo>
                  <a:cubicBezTo>
                    <a:pt x="25" y="111"/>
                    <a:pt x="0" y="93"/>
                    <a:pt x="0" y="55"/>
                  </a:cubicBezTo>
                  <a:cubicBezTo>
                    <a:pt x="0" y="17"/>
                    <a:pt x="25" y="0"/>
                    <a:pt x="52" y="0"/>
                  </a:cubicBezTo>
                  <a:cubicBezTo>
                    <a:pt x="79" y="0"/>
                    <a:pt x="104" y="17"/>
                    <a:pt x="104" y="55"/>
                  </a:cubicBezTo>
                  <a:cubicBezTo>
                    <a:pt x="104" y="93"/>
                    <a:pt x="79" y="111"/>
                    <a:pt x="52" y="111"/>
                  </a:cubicBezTo>
                  <a:close/>
                  <a:moveTo>
                    <a:pt x="52" y="23"/>
                  </a:moveTo>
                  <a:cubicBezTo>
                    <a:pt x="31" y="23"/>
                    <a:pt x="28" y="42"/>
                    <a:pt x="28" y="55"/>
                  </a:cubicBezTo>
                  <a:cubicBezTo>
                    <a:pt x="28" y="69"/>
                    <a:pt x="31" y="87"/>
                    <a:pt x="52" y="87"/>
                  </a:cubicBezTo>
                  <a:cubicBezTo>
                    <a:pt x="73" y="87"/>
                    <a:pt x="77" y="69"/>
                    <a:pt x="77" y="55"/>
                  </a:cubicBezTo>
                  <a:cubicBezTo>
                    <a:pt x="77" y="42"/>
                    <a:pt x="73" y="23"/>
                    <a:pt x="52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0"/>
            <p:cNvSpPr>
              <a:spLocks/>
            </p:cNvSpPr>
            <p:nvPr userDrawn="1"/>
          </p:nvSpPr>
          <p:spPr bwMode="auto">
            <a:xfrm>
              <a:off x="446885" y="4708526"/>
              <a:ext cx="47625" cy="87313"/>
            </a:xfrm>
            <a:custGeom>
              <a:avLst/>
              <a:gdLst>
                <a:gd name="T0" fmla="*/ 0 w 59"/>
                <a:gd name="T1" fmla="*/ 3 h 108"/>
                <a:gd name="T2" fmla="*/ 26 w 59"/>
                <a:gd name="T3" fmla="*/ 3 h 108"/>
                <a:gd name="T4" fmla="*/ 26 w 59"/>
                <a:gd name="T5" fmla="*/ 15 h 108"/>
                <a:gd name="T6" fmla="*/ 55 w 59"/>
                <a:gd name="T7" fmla="*/ 0 h 108"/>
                <a:gd name="T8" fmla="*/ 59 w 59"/>
                <a:gd name="T9" fmla="*/ 1 h 108"/>
                <a:gd name="T10" fmla="*/ 59 w 59"/>
                <a:gd name="T11" fmla="*/ 27 h 108"/>
                <a:gd name="T12" fmla="*/ 58 w 59"/>
                <a:gd name="T13" fmla="*/ 27 h 108"/>
                <a:gd name="T14" fmla="*/ 28 w 59"/>
                <a:gd name="T15" fmla="*/ 38 h 108"/>
                <a:gd name="T16" fmla="*/ 28 w 59"/>
                <a:gd name="T17" fmla="*/ 108 h 108"/>
                <a:gd name="T18" fmla="*/ 0 w 59"/>
                <a:gd name="T19" fmla="*/ 108 h 108"/>
                <a:gd name="T20" fmla="*/ 0 w 59"/>
                <a:gd name="T21" fmla="*/ 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08">
                  <a:moveTo>
                    <a:pt x="0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31" y="8"/>
                    <a:pt x="44" y="0"/>
                    <a:pt x="55" y="0"/>
                  </a:cubicBezTo>
                  <a:cubicBezTo>
                    <a:pt x="57" y="0"/>
                    <a:pt x="58" y="0"/>
                    <a:pt x="59" y="1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8" y="27"/>
                    <a:pt x="58" y="27"/>
                  </a:cubicBezTo>
                  <a:cubicBezTo>
                    <a:pt x="46" y="27"/>
                    <a:pt x="32" y="28"/>
                    <a:pt x="28" y="3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11"/>
            <p:cNvSpPr>
              <a:spLocks noEditPoints="1"/>
            </p:cNvSpPr>
            <p:nvPr userDrawn="1"/>
          </p:nvSpPr>
          <p:spPr bwMode="auto">
            <a:xfrm>
              <a:off x="685010" y="4708526"/>
              <a:ext cx="79375" cy="120650"/>
            </a:xfrm>
            <a:custGeom>
              <a:avLst/>
              <a:gdLst>
                <a:gd name="T0" fmla="*/ 49 w 98"/>
                <a:gd name="T1" fmla="*/ 85 h 149"/>
                <a:gd name="T2" fmla="*/ 72 w 98"/>
                <a:gd name="T3" fmla="*/ 50 h 149"/>
                <a:gd name="T4" fmla="*/ 49 w 98"/>
                <a:gd name="T5" fmla="*/ 20 h 149"/>
                <a:gd name="T6" fmla="*/ 28 w 98"/>
                <a:gd name="T7" fmla="*/ 51 h 149"/>
                <a:gd name="T8" fmla="*/ 49 w 98"/>
                <a:gd name="T9" fmla="*/ 85 h 149"/>
                <a:gd name="T10" fmla="*/ 98 w 98"/>
                <a:gd name="T11" fmla="*/ 2 h 149"/>
                <a:gd name="T12" fmla="*/ 98 w 98"/>
                <a:gd name="T13" fmla="*/ 102 h 149"/>
                <a:gd name="T14" fmla="*/ 47 w 98"/>
                <a:gd name="T15" fmla="*/ 149 h 149"/>
                <a:gd name="T16" fmla="*/ 3 w 98"/>
                <a:gd name="T17" fmla="*/ 123 h 149"/>
                <a:gd name="T18" fmla="*/ 30 w 98"/>
                <a:gd name="T19" fmla="*/ 118 h 149"/>
                <a:gd name="T20" fmla="*/ 50 w 98"/>
                <a:gd name="T21" fmla="*/ 128 h 149"/>
                <a:gd name="T22" fmla="*/ 72 w 98"/>
                <a:gd name="T23" fmla="*/ 105 h 149"/>
                <a:gd name="T24" fmla="*/ 72 w 98"/>
                <a:gd name="T25" fmla="*/ 93 h 149"/>
                <a:gd name="T26" fmla="*/ 71 w 98"/>
                <a:gd name="T27" fmla="*/ 92 h 149"/>
                <a:gd name="T28" fmla="*/ 44 w 98"/>
                <a:gd name="T29" fmla="*/ 108 h 149"/>
                <a:gd name="T30" fmla="*/ 0 w 98"/>
                <a:gd name="T31" fmla="*/ 55 h 149"/>
                <a:gd name="T32" fmla="*/ 42 w 98"/>
                <a:gd name="T33" fmla="*/ 0 h 149"/>
                <a:gd name="T34" fmla="*/ 73 w 98"/>
                <a:gd name="T35" fmla="*/ 15 h 149"/>
                <a:gd name="T36" fmla="*/ 73 w 98"/>
                <a:gd name="T37" fmla="*/ 15 h 149"/>
                <a:gd name="T38" fmla="*/ 75 w 98"/>
                <a:gd name="T39" fmla="*/ 2 h 149"/>
                <a:gd name="T40" fmla="*/ 98 w 98"/>
                <a:gd name="T41" fmla="*/ 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8" h="149">
                  <a:moveTo>
                    <a:pt x="49" y="85"/>
                  </a:moveTo>
                  <a:cubicBezTo>
                    <a:pt x="70" y="85"/>
                    <a:pt x="72" y="64"/>
                    <a:pt x="72" y="50"/>
                  </a:cubicBezTo>
                  <a:cubicBezTo>
                    <a:pt x="72" y="33"/>
                    <a:pt x="64" y="20"/>
                    <a:pt x="49" y="20"/>
                  </a:cubicBezTo>
                  <a:cubicBezTo>
                    <a:pt x="39" y="20"/>
                    <a:pt x="28" y="27"/>
                    <a:pt x="28" y="51"/>
                  </a:cubicBezTo>
                  <a:cubicBezTo>
                    <a:pt x="28" y="64"/>
                    <a:pt x="29" y="85"/>
                    <a:pt x="49" y="85"/>
                  </a:cubicBezTo>
                  <a:close/>
                  <a:moveTo>
                    <a:pt x="98" y="2"/>
                  </a:moveTo>
                  <a:cubicBezTo>
                    <a:pt x="98" y="102"/>
                    <a:pt x="98" y="102"/>
                    <a:pt x="98" y="102"/>
                  </a:cubicBezTo>
                  <a:cubicBezTo>
                    <a:pt x="98" y="119"/>
                    <a:pt x="97" y="148"/>
                    <a:pt x="47" y="149"/>
                  </a:cubicBezTo>
                  <a:cubicBezTo>
                    <a:pt x="26" y="149"/>
                    <a:pt x="7" y="141"/>
                    <a:pt x="3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3"/>
                    <a:pt x="35" y="128"/>
                    <a:pt x="50" y="128"/>
                  </a:cubicBezTo>
                  <a:cubicBezTo>
                    <a:pt x="65" y="128"/>
                    <a:pt x="72" y="122"/>
                    <a:pt x="72" y="105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7" y="100"/>
                    <a:pt x="60" y="108"/>
                    <a:pt x="44" y="108"/>
                  </a:cubicBezTo>
                  <a:cubicBezTo>
                    <a:pt x="19" y="108"/>
                    <a:pt x="0" y="91"/>
                    <a:pt x="0" y="55"/>
                  </a:cubicBezTo>
                  <a:cubicBezTo>
                    <a:pt x="0" y="20"/>
                    <a:pt x="20" y="0"/>
                    <a:pt x="42" y="0"/>
                  </a:cubicBezTo>
                  <a:cubicBezTo>
                    <a:pt x="63" y="0"/>
                    <a:pt x="71" y="10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5" y="2"/>
                    <a:pt x="75" y="2"/>
                    <a:pt x="75" y="2"/>
                  </a:cubicBez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2"/>
            <p:cNvSpPr>
              <a:spLocks noEditPoints="1"/>
            </p:cNvSpPr>
            <p:nvPr userDrawn="1"/>
          </p:nvSpPr>
          <p:spPr bwMode="auto">
            <a:xfrm>
              <a:off x="843760" y="4678363"/>
              <a:ext cx="58738" cy="26988"/>
            </a:xfrm>
            <a:custGeom>
              <a:avLst/>
              <a:gdLst>
                <a:gd name="T0" fmla="*/ 14 w 37"/>
                <a:gd name="T1" fmla="*/ 2 h 17"/>
                <a:gd name="T2" fmla="*/ 9 w 37"/>
                <a:gd name="T3" fmla="*/ 2 h 17"/>
                <a:gd name="T4" fmla="*/ 9 w 37"/>
                <a:gd name="T5" fmla="*/ 17 h 17"/>
                <a:gd name="T6" fmla="*/ 6 w 37"/>
                <a:gd name="T7" fmla="*/ 17 h 17"/>
                <a:gd name="T8" fmla="*/ 6 w 37"/>
                <a:gd name="T9" fmla="*/ 2 h 17"/>
                <a:gd name="T10" fmla="*/ 0 w 37"/>
                <a:gd name="T11" fmla="*/ 2 h 17"/>
                <a:gd name="T12" fmla="*/ 0 w 37"/>
                <a:gd name="T13" fmla="*/ 0 h 17"/>
                <a:gd name="T14" fmla="*/ 14 w 37"/>
                <a:gd name="T15" fmla="*/ 0 h 17"/>
                <a:gd name="T16" fmla="*/ 14 w 37"/>
                <a:gd name="T17" fmla="*/ 2 h 17"/>
                <a:gd name="T18" fmla="*/ 37 w 37"/>
                <a:gd name="T19" fmla="*/ 17 h 17"/>
                <a:gd name="T20" fmla="*/ 34 w 37"/>
                <a:gd name="T21" fmla="*/ 17 h 17"/>
                <a:gd name="T22" fmla="*/ 34 w 37"/>
                <a:gd name="T23" fmla="*/ 2 h 17"/>
                <a:gd name="T24" fmla="*/ 34 w 37"/>
                <a:gd name="T25" fmla="*/ 2 h 17"/>
                <a:gd name="T26" fmla="*/ 29 w 37"/>
                <a:gd name="T27" fmla="*/ 17 h 17"/>
                <a:gd name="T28" fmla="*/ 27 w 37"/>
                <a:gd name="T29" fmla="*/ 17 h 17"/>
                <a:gd name="T30" fmla="*/ 21 w 37"/>
                <a:gd name="T31" fmla="*/ 2 h 17"/>
                <a:gd name="T32" fmla="*/ 20 w 37"/>
                <a:gd name="T33" fmla="*/ 2 h 17"/>
                <a:gd name="T34" fmla="*/ 20 w 37"/>
                <a:gd name="T35" fmla="*/ 17 h 17"/>
                <a:gd name="T36" fmla="*/ 18 w 37"/>
                <a:gd name="T37" fmla="*/ 17 h 17"/>
                <a:gd name="T38" fmla="*/ 18 w 37"/>
                <a:gd name="T39" fmla="*/ 0 h 17"/>
                <a:gd name="T40" fmla="*/ 22 w 37"/>
                <a:gd name="T41" fmla="*/ 0 h 17"/>
                <a:gd name="T42" fmla="*/ 28 w 37"/>
                <a:gd name="T43" fmla="*/ 13 h 17"/>
                <a:gd name="T44" fmla="*/ 33 w 37"/>
                <a:gd name="T45" fmla="*/ 0 h 17"/>
                <a:gd name="T46" fmla="*/ 37 w 37"/>
                <a:gd name="T47" fmla="*/ 0 h 17"/>
                <a:gd name="T48" fmla="*/ 37 w 37"/>
                <a:gd name="T4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17">
                  <a:moveTo>
                    <a:pt x="14" y="2"/>
                  </a:moveTo>
                  <a:lnTo>
                    <a:pt x="9" y="2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close/>
                  <a:moveTo>
                    <a:pt x="37" y="17"/>
                  </a:moveTo>
                  <a:lnTo>
                    <a:pt x="34" y="17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13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6417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6" y="1181101"/>
            <a:ext cx="8515350" cy="3370262"/>
          </a:xfrm>
        </p:spPr>
        <p:txBody>
          <a:bodyPr/>
          <a:lstStyle>
            <a:lvl1pPr>
              <a:defRPr baseline="0"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fr-FR" noProof="0" dirty="0"/>
              <a:t>Cliquez pour saisir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19545" y="4749146"/>
            <a:ext cx="6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023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3535" y="267618"/>
            <a:ext cx="4829289" cy="2304131"/>
          </a:xfrm>
        </p:spPr>
        <p:txBody>
          <a:bodyPr>
            <a:noAutofit/>
          </a:bodyPr>
          <a:lstStyle>
            <a:lvl1pPr algn="l">
              <a:lnSpc>
                <a:spcPct val="85000"/>
              </a:lnSpc>
              <a:defRPr sz="55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Modifiez le texte du masque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800726" y="266701"/>
            <a:ext cx="3028950" cy="340360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</a:lstStyle>
          <a:p>
            <a:pPr lvl="0"/>
            <a:r>
              <a:rPr lang="fr-FR" noProof="0" dirty="0"/>
              <a:t>Modifiez le texte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4325" y="2704144"/>
            <a:ext cx="4827547" cy="9661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180975" indent="-180975" algn="l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406800" indent="-190800" algn="l">
              <a:spcBef>
                <a:spcPts val="336"/>
              </a:spcBef>
              <a:buClrTx/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 marL="594000" indent="-172800" algn="l">
              <a:spcBef>
                <a:spcPts val="24"/>
              </a:spcBef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 marL="799200" indent="-190800" algn="l"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noProof="0" dirty="0"/>
              <a:t>Cliquez pour indiquer le nom du présentateur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313535" y="4233863"/>
            <a:ext cx="612775" cy="612775"/>
            <a:chOff x="313535" y="4233863"/>
            <a:chExt cx="612775" cy="612775"/>
          </a:xfrm>
        </p:grpSpPr>
        <p:sp>
          <p:nvSpPr>
            <p:cNvPr id="50" name="Rectangle 5"/>
            <p:cNvSpPr>
              <a:spLocks noChangeArrowheads="1"/>
            </p:cNvSpPr>
            <p:nvPr userDrawn="1"/>
          </p:nvSpPr>
          <p:spPr bwMode="auto">
            <a:xfrm>
              <a:off x="313535" y="4233863"/>
              <a:ext cx="612775" cy="612775"/>
            </a:xfrm>
            <a:prstGeom prst="rect">
              <a:avLst/>
            </a:pr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noProof="0" dirty="0"/>
            </a:p>
          </p:txBody>
        </p:sp>
        <p:sp>
          <p:nvSpPr>
            <p:cNvPr id="51" name="Freeform 6"/>
            <p:cNvSpPr>
              <a:spLocks noEditPoints="1"/>
            </p:cNvSpPr>
            <p:nvPr userDrawn="1"/>
          </p:nvSpPr>
          <p:spPr bwMode="auto">
            <a:xfrm>
              <a:off x="500860" y="4708526"/>
              <a:ext cx="74613" cy="87313"/>
            </a:xfrm>
            <a:custGeom>
              <a:avLst/>
              <a:gdLst>
                <a:gd name="T0" fmla="*/ 66 w 93"/>
                <a:gd name="T1" fmla="*/ 99 h 109"/>
                <a:gd name="T2" fmla="*/ 31 w 93"/>
                <a:gd name="T3" fmla="*/ 109 h 109"/>
                <a:gd name="T4" fmla="*/ 0 w 93"/>
                <a:gd name="T5" fmla="*/ 79 h 109"/>
                <a:gd name="T6" fmla="*/ 66 w 93"/>
                <a:gd name="T7" fmla="*/ 37 h 109"/>
                <a:gd name="T8" fmla="*/ 66 w 93"/>
                <a:gd name="T9" fmla="*/ 32 h 109"/>
                <a:gd name="T10" fmla="*/ 49 w 93"/>
                <a:gd name="T11" fmla="*/ 19 h 109"/>
                <a:gd name="T12" fmla="*/ 24 w 93"/>
                <a:gd name="T13" fmla="*/ 32 h 109"/>
                <a:gd name="T14" fmla="*/ 5 w 93"/>
                <a:gd name="T15" fmla="*/ 21 h 109"/>
                <a:gd name="T16" fmla="*/ 50 w 93"/>
                <a:gd name="T17" fmla="*/ 0 h 109"/>
                <a:gd name="T18" fmla="*/ 93 w 93"/>
                <a:gd name="T19" fmla="*/ 32 h 109"/>
                <a:gd name="T20" fmla="*/ 93 w 93"/>
                <a:gd name="T21" fmla="*/ 108 h 109"/>
                <a:gd name="T22" fmla="*/ 68 w 93"/>
                <a:gd name="T23" fmla="*/ 108 h 109"/>
                <a:gd name="T24" fmla="*/ 66 w 93"/>
                <a:gd name="T25" fmla="*/ 99 h 109"/>
                <a:gd name="T26" fmla="*/ 27 w 93"/>
                <a:gd name="T27" fmla="*/ 77 h 109"/>
                <a:gd name="T28" fmla="*/ 39 w 93"/>
                <a:gd name="T29" fmla="*/ 90 h 109"/>
                <a:gd name="T30" fmla="*/ 65 w 93"/>
                <a:gd name="T31" fmla="*/ 79 h 109"/>
                <a:gd name="T32" fmla="*/ 65 w 93"/>
                <a:gd name="T33" fmla="*/ 54 h 109"/>
                <a:gd name="T34" fmla="*/ 27 w 93"/>
                <a:gd name="T35" fmla="*/ 7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109">
                  <a:moveTo>
                    <a:pt x="66" y="99"/>
                  </a:moveTo>
                  <a:cubicBezTo>
                    <a:pt x="55" y="106"/>
                    <a:pt x="43" y="109"/>
                    <a:pt x="31" y="109"/>
                  </a:cubicBezTo>
                  <a:cubicBezTo>
                    <a:pt x="11" y="109"/>
                    <a:pt x="0" y="96"/>
                    <a:pt x="0" y="79"/>
                  </a:cubicBezTo>
                  <a:cubicBezTo>
                    <a:pt x="0" y="55"/>
                    <a:pt x="21" y="42"/>
                    <a:pt x="66" y="37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24"/>
                    <a:pt x="60" y="19"/>
                    <a:pt x="49" y="19"/>
                  </a:cubicBezTo>
                  <a:cubicBezTo>
                    <a:pt x="39" y="19"/>
                    <a:pt x="30" y="24"/>
                    <a:pt x="24" y="3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5" y="7"/>
                    <a:pt x="30" y="0"/>
                    <a:pt x="50" y="0"/>
                  </a:cubicBezTo>
                  <a:cubicBezTo>
                    <a:pt x="77" y="0"/>
                    <a:pt x="93" y="12"/>
                    <a:pt x="93" y="32"/>
                  </a:cubicBezTo>
                  <a:cubicBezTo>
                    <a:pt x="93" y="32"/>
                    <a:pt x="93" y="108"/>
                    <a:pt x="93" y="108"/>
                  </a:cubicBezTo>
                  <a:cubicBezTo>
                    <a:pt x="68" y="108"/>
                    <a:pt x="68" y="108"/>
                    <a:pt x="68" y="108"/>
                  </a:cubicBezTo>
                  <a:lnTo>
                    <a:pt x="66" y="99"/>
                  </a:lnTo>
                  <a:close/>
                  <a:moveTo>
                    <a:pt x="27" y="77"/>
                  </a:moveTo>
                  <a:cubicBezTo>
                    <a:pt x="27" y="84"/>
                    <a:pt x="31" y="90"/>
                    <a:pt x="39" y="90"/>
                  </a:cubicBezTo>
                  <a:cubicBezTo>
                    <a:pt x="48" y="90"/>
                    <a:pt x="57" y="87"/>
                    <a:pt x="65" y="79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39" y="57"/>
                    <a:pt x="27" y="64"/>
                    <a:pt x="27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noProof="0" dirty="0"/>
            </a:p>
          </p:txBody>
        </p:sp>
        <p:sp>
          <p:nvSpPr>
            <p:cNvPr id="52" name="Freeform 7"/>
            <p:cNvSpPr>
              <a:spLocks/>
            </p:cNvSpPr>
            <p:nvPr userDrawn="1"/>
          </p:nvSpPr>
          <p:spPr bwMode="auto">
            <a:xfrm>
              <a:off x="592935" y="4708526"/>
              <a:ext cx="76200" cy="87313"/>
            </a:xfrm>
            <a:custGeom>
              <a:avLst/>
              <a:gdLst>
                <a:gd name="T0" fmla="*/ 0 w 94"/>
                <a:gd name="T1" fmla="*/ 5 h 108"/>
                <a:gd name="T2" fmla="*/ 23 w 94"/>
                <a:gd name="T3" fmla="*/ 2 h 108"/>
                <a:gd name="T4" fmla="*/ 25 w 94"/>
                <a:gd name="T5" fmla="*/ 15 h 108"/>
                <a:gd name="T6" fmla="*/ 61 w 94"/>
                <a:gd name="T7" fmla="*/ 0 h 108"/>
                <a:gd name="T8" fmla="*/ 94 w 94"/>
                <a:gd name="T9" fmla="*/ 34 h 108"/>
                <a:gd name="T10" fmla="*/ 94 w 94"/>
                <a:gd name="T11" fmla="*/ 108 h 108"/>
                <a:gd name="T12" fmla="*/ 66 w 94"/>
                <a:gd name="T13" fmla="*/ 108 h 108"/>
                <a:gd name="T14" fmla="*/ 66 w 94"/>
                <a:gd name="T15" fmla="*/ 39 h 108"/>
                <a:gd name="T16" fmla="*/ 53 w 94"/>
                <a:gd name="T17" fmla="*/ 21 h 108"/>
                <a:gd name="T18" fmla="*/ 27 w 94"/>
                <a:gd name="T19" fmla="*/ 32 h 108"/>
                <a:gd name="T20" fmla="*/ 27 w 94"/>
                <a:gd name="T21" fmla="*/ 108 h 108"/>
                <a:gd name="T22" fmla="*/ 0 w 94"/>
                <a:gd name="T23" fmla="*/ 108 h 108"/>
                <a:gd name="T24" fmla="*/ 0 w 94"/>
                <a:gd name="T25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08">
                  <a:moveTo>
                    <a:pt x="0" y="5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8" y="5"/>
                    <a:pt x="48" y="0"/>
                    <a:pt x="61" y="0"/>
                  </a:cubicBezTo>
                  <a:cubicBezTo>
                    <a:pt x="83" y="0"/>
                    <a:pt x="94" y="12"/>
                    <a:pt x="94" y="34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26"/>
                    <a:pt x="63" y="21"/>
                    <a:pt x="53" y="21"/>
                  </a:cubicBezTo>
                  <a:cubicBezTo>
                    <a:pt x="45" y="21"/>
                    <a:pt x="36" y="24"/>
                    <a:pt x="27" y="32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noProof="0" dirty="0"/>
            </a:p>
          </p:txBody>
        </p:sp>
        <p:sp>
          <p:nvSpPr>
            <p:cNvPr id="53" name="Freeform 8"/>
            <p:cNvSpPr>
              <a:spLocks noEditPoints="1"/>
            </p:cNvSpPr>
            <p:nvPr userDrawn="1"/>
          </p:nvSpPr>
          <p:spPr bwMode="auto">
            <a:xfrm>
              <a:off x="778673" y="4708526"/>
              <a:ext cx="79375" cy="88900"/>
            </a:xfrm>
            <a:custGeom>
              <a:avLst/>
              <a:gdLst>
                <a:gd name="T0" fmla="*/ 50 w 98"/>
                <a:gd name="T1" fmla="*/ 110 h 110"/>
                <a:gd name="T2" fmla="*/ 0 w 98"/>
                <a:gd name="T3" fmla="*/ 55 h 110"/>
                <a:gd name="T4" fmla="*/ 49 w 98"/>
                <a:gd name="T5" fmla="*/ 0 h 110"/>
                <a:gd name="T6" fmla="*/ 98 w 98"/>
                <a:gd name="T7" fmla="*/ 54 h 110"/>
                <a:gd name="T8" fmla="*/ 97 w 98"/>
                <a:gd name="T9" fmla="*/ 59 h 110"/>
                <a:gd name="T10" fmla="*/ 27 w 98"/>
                <a:gd name="T11" fmla="*/ 59 h 110"/>
                <a:gd name="T12" fmla="*/ 52 w 98"/>
                <a:gd name="T13" fmla="*/ 89 h 110"/>
                <a:gd name="T14" fmla="*/ 76 w 98"/>
                <a:gd name="T15" fmla="*/ 76 h 110"/>
                <a:gd name="T16" fmla="*/ 96 w 98"/>
                <a:gd name="T17" fmla="*/ 87 h 110"/>
                <a:gd name="T18" fmla="*/ 50 w 98"/>
                <a:gd name="T19" fmla="*/ 110 h 110"/>
                <a:gd name="T20" fmla="*/ 70 w 98"/>
                <a:gd name="T21" fmla="*/ 41 h 110"/>
                <a:gd name="T22" fmla="*/ 49 w 98"/>
                <a:gd name="T23" fmla="*/ 19 h 110"/>
                <a:gd name="T24" fmla="*/ 28 w 98"/>
                <a:gd name="T25" fmla="*/ 41 h 110"/>
                <a:gd name="T26" fmla="*/ 70 w 98"/>
                <a:gd name="T27" fmla="*/ 4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110">
                  <a:moveTo>
                    <a:pt x="50" y="110"/>
                  </a:moveTo>
                  <a:cubicBezTo>
                    <a:pt x="19" y="110"/>
                    <a:pt x="0" y="90"/>
                    <a:pt x="0" y="55"/>
                  </a:cubicBezTo>
                  <a:cubicBezTo>
                    <a:pt x="0" y="20"/>
                    <a:pt x="19" y="0"/>
                    <a:pt x="49" y="0"/>
                  </a:cubicBezTo>
                  <a:cubicBezTo>
                    <a:pt x="80" y="0"/>
                    <a:pt x="98" y="20"/>
                    <a:pt x="98" y="54"/>
                  </a:cubicBezTo>
                  <a:cubicBezTo>
                    <a:pt x="98" y="56"/>
                    <a:pt x="97" y="57"/>
                    <a:pt x="9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8" y="79"/>
                    <a:pt x="36" y="89"/>
                    <a:pt x="52" y="89"/>
                  </a:cubicBezTo>
                  <a:cubicBezTo>
                    <a:pt x="63" y="89"/>
                    <a:pt x="70" y="85"/>
                    <a:pt x="76" y="76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87" y="102"/>
                    <a:pt x="71" y="110"/>
                    <a:pt x="50" y="110"/>
                  </a:cubicBezTo>
                  <a:close/>
                  <a:moveTo>
                    <a:pt x="70" y="41"/>
                  </a:moveTo>
                  <a:cubicBezTo>
                    <a:pt x="70" y="27"/>
                    <a:pt x="62" y="19"/>
                    <a:pt x="49" y="19"/>
                  </a:cubicBezTo>
                  <a:cubicBezTo>
                    <a:pt x="37" y="19"/>
                    <a:pt x="29" y="27"/>
                    <a:pt x="28" y="41"/>
                  </a:cubicBezTo>
                  <a:lnTo>
                    <a:pt x="7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noProof="0" dirty="0"/>
            </a:p>
          </p:txBody>
        </p:sp>
        <p:sp>
          <p:nvSpPr>
            <p:cNvPr id="54" name="Freeform 9"/>
            <p:cNvSpPr>
              <a:spLocks noEditPoints="1"/>
            </p:cNvSpPr>
            <p:nvPr userDrawn="1"/>
          </p:nvSpPr>
          <p:spPr bwMode="auto">
            <a:xfrm>
              <a:off x="346873" y="4708526"/>
              <a:ext cx="84138" cy="88900"/>
            </a:xfrm>
            <a:custGeom>
              <a:avLst/>
              <a:gdLst>
                <a:gd name="T0" fmla="*/ 52 w 104"/>
                <a:gd name="T1" fmla="*/ 111 h 111"/>
                <a:gd name="T2" fmla="*/ 0 w 104"/>
                <a:gd name="T3" fmla="*/ 55 h 111"/>
                <a:gd name="T4" fmla="*/ 52 w 104"/>
                <a:gd name="T5" fmla="*/ 0 h 111"/>
                <a:gd name="T6" fmla="*/ 104 w 104"/>
                <a:gd name="T7" fmla="*/ 55 h 111"/>
                <a:gd name="T8" fmla="*/ 52 w 104"/>
                <a:gd name="T9" fmla="*/ 111 h 111"/>
                <a:gd name="T10" fmla="*/ 52 w 104"/>
                <a:gd name="T11" fmla="*/ 23 h 111"/>
                <a:gd name="T12" fmla="*/ 28 w 104"/>
                <a:gd name="T13" fmla="*/ 55 h 111"/>
                <a:gd name="T14" fmla="*/ 52 w 104"/>
                <a:gd name="T15" fmla="*/ 87 h 111"/>
                <a:gd name="T16" fmla="*/ 77 w 104"/>
                <a:gd name="T17" fmla="*/ 55 h 111"/>
                <a:gd name="T18" fmla="*/ 52 w 104"/>
                <a:gd name="T19" fmla="*/ 2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11">
                  <a:moveTo>
                    <a:pt x="52" y="111"/>
                  </a:moveTo>
                  <a:cubicBezTo>
                    <a:pt x="25" y="111"/>
                    <a:pt x="0" y="93"/>
                    <a:pt x="0" y="55"/>
                  </a:cubicBezTo>
                  <a:cubicBezTo>
                    <a:pt x="0" y="17"/>
                    <a:pt x="25" y="0"/>
                    <a:pt x="52" y="0"/>
                  </a:cubicBezTo>
                  <a:cubicBezTo>
                    <a:pt x="79" y="0"/>
                    <a:pt x="104" y="17"/>
                    <a:pt x="104" y="55"/>
                  </a:cubicBezTo>
                  <a:cubicBezTo>
                    <a:pt x="104" y="93"/>
                    <a:pt x="79" y="111"/>
                    <a:pt x="52" y="111"/>
                  </a:cubicBezTo>
                  <a:close/>
                  <a:moveTo>
                    <a:pt x="52" y="23"/>
                  </a:moveTo>
                  <a:cubicBezTo>
                    <a:pt x="31" y="23"/>
                    <a:pt x="28" y="42"/>
                    <a:pt x="28" y="55"/>
                  </a:cubicBezTo>
                  <a:cubicBezTo>
                    <a:pt x="28" y="69"/>
                    <a:pt x="31" y="87"/>
                    <a:pt x="52" y="87"/>
                  </a:cubicBezTo>
                  <a:cubicBezTo>
                    <a:pt x="73" y="87"/>
                    <a:pt x="77" y="69"/>
                    <a:pt x="77" y="55"/>
                  </a:cubicBezTo>
                  <a:cubicBezTo>
                    <a:pt x="77" y="42"/>
                    <a:pt x="73" y="23"/>
                    <a:pt x="52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noProof="0" dirty="0"/>
            </a:p>
          </p:txBody>
        </p:sp>
        <p:sp>
          <p:nvSpPr>
            <p:cNvPr id="55" name="Freeform 10"/>
            <p:cNvSpPr>
              <a:spLocks/>
            </p:cNvSpPr>
            <p:nvPr userDrawn="1"/>
          </p:nvSpPr>
          <p:spPr bwMode="auto">
            <a:xfrm>
              <a:off x="446885" y="4708526"/>
              <a:ext cx="47625" cy="87313"/>
            </a:xfrm>
            <a:custGeom>
              <a:avLst/>
              <a:gdLst>
                <a:gd name="T0" fmla="*/ 0 w 59"/>
                <a:gd name="T1" fmla="*/ 3 h 108"/>
                <a:gd name="T2" fmla="*/ 26 w 59"/>
                <a:gd name="T3" fmla="*/ 3 h 108"/>
                <a:gd name="T4" fmla="*/ 26 w 59"/>
                <a:gd name="T5" fmla="*/ 15 h 108"/>
                <a:gd name="T6" fmla="*/ 55 w 59"/>
                <a:gd name="T7" fmla="*/ 0 h 108"/>
                <a:gd name="T8" fmla="*/ 59 w 59"/>
                <a:gd name="T9" fmla="*/ 1 h 108"/>
                <a:gd name="T10" fmla="*/ 59 w 59"/>
                <a:gd name="T11" fmla="*/ 27 h 108"/>
                <a:gd name="T12" fmla="*/ 58 w 59"/>
                <a:gd name="T13" fmla="*/ 27 h 108"/>
                <a:gd name="T14" fmla="*/ 28 w 59"/>
                <a:gd name="T15" fmla="*/ 38 h 108"/>
                <a:gd name="T16" fmla="*/ 28 w 59"/>
                <a:gd name="T17" fmla="*/ 108 h 108"/>
                <a:gd name="T18" fmla="*/ 0 w 59"/>
                <a:gd name="T19" fmla="*/ 108 h 108"/>
                <a:gd name="T20" fmla="*/ 0 w 59"/>
                <a:gd name="T21" fmla="*/ 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08">
                  <a:moveTo>
                    <a:pt x="0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31" y="8"/>
                    <a:pt x="44" y="0"/>
                    <a:pt x="55" y="0"/>
                  </a:cubicBezTo>
                  <a:cubicBezTo>
                    <a:pt x="57" y="0"/>
                    <a:pt x="58" y="0"/>
                    <a:pt x="59" y="1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8" y="27"/>
                    <a:pt x="58" y="27"/>
                  </a:cubicBezTo>
                  <a:cubicBezTo>
                    <a:pt x="46" y="27"/>
                    <a:pt x="32" y="28"/>
                    <a:pt x="28" y="3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noProof="0" dirty="0"/>
            </a:p>
          </p:txBody>
        </p:sp>
        <p:sp>
          <p:nvSpPr>
            <p:cNvPr id="56" name="Freeform 11"/>
            <p:cNvSpPr>
              <a:spLocks noEditPoints="1"/>
            </p:cNvSpPr>
            <p:nvPr userDrawn="1"/>
          </p:nvSpPr>
          <p:spPr bwMode="auto">
            <a:xfrm>
              <a:off x="685010" y="4708526"/>
              <a:ext cx="79375" cy="120650"/>
            </a:xfrm>
            <a:custGeom>
              <a:avLst/>
              <a:gdLst>
                <a:gd name="T0" fmla="*/ 49 w 98"/>
                <a:gd name="T1" fmla="*/ 85 h 149"/>
                <a:gd name="T2" fmla="*/ 72 w 98"/>
                <a:gd name="T3" fmla="*/ 50 h 149"/>
                <a:gd name="T4" fmla="*/ 49 w 98"/>
                <a:gd name="T5" fmla="*/ 20 h 149"/>
                <a:gd name="T6" fmla="*/ 28 w 98"/>
                <a:gd name="T7" fmla="*/ 51 h 149"/>
                <a:gd name="T8" fmla="*/ 49 w 98"/>
                <a:gd name="T9" fmla="*/ 85 h 149"/>
                <a:gd name="T10" fmla="*/ 98 w 98"/>
                <a:gd name="T11" fmla="*/ 2 h 149"/>
                <a:gd name="T12" fmla="*/ 98 w 98"/>
                <a:gd name="T13" fmla="*/ 102 h 149"/>
                <a:gd name="T14" fmla="*/ 47 w 98"/>
                <a:gd name="T15" fmla="*/ 149 h 149"/>
                <a:gd name="T16" fmla="*/ 3 w 98"/>
                <a:gd name="T17" fmla="*/ 123 h 149"/>
                <a:gd name="T18" fmla="*/ 30 w 98"/>
                <a:gd name="T19" fmla="*/ 118 h 149"/>
                <a:gd name="T20" fmla="*/ 50 w 98"/>
                <a:gd name="T21" fmla="*/ 128 h 149"/>
                <a:gd name="T22" fmla="*/ 72 w 98"/>
                <a:gd name="T23" fmla="*/ 105 h 149"/>
                <a:gd name="T24" fmla="*/ 72 w 98"/>
                <a:gd name="T25" fmla="*/ 93 h 149"/>
                <a:gd name="T26" fmla="*/ 71 w 98"/>
                <a:gd name="T27" fmla="*/ 92 h 149"/>
                <a:gd name="T28" fmla="*/ 44 w 98"/>
                <a:gd name="T29" fmla="*/ 108 h 149"/>
                <a:gd name="T30" fmla="*/ 0 w 98"/>
                <a:gd name="T31" fmla="*/ 55 h 149"/>
                <a:gd name="T32" fmla="*/ 42 w 98"/>
                <a:gd name="T33" fmla="*/ 0 h 149"/>
                <a:gd name="T34" fmla="*/ 73 w 98"/>
                <a:gd name="T35" fmla="*/ 15 h 149"/>
                <a:gd name="T36" fmla="*/ 73 w 98"/>
                <a:gd name="T37" fmla="*/ 15 h 149"/>
                <a:gd name="T38" fmla="*/ 75 w 98"/>
                <a:gd name="T39" fmla="*/ 2 h 149"/>
                <a:gd name="T40" fmla="*/ 98 w 98"/>
                <a:gd name="T41" fmla="*/ 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8" h="149">
                  <a:moveTo>
                    <a:pt x="49" y="85"/>
                  </a:moveTo>
                  <a:cubicBezTo>
                    <a:pt x="70" y="85"/>
                    <a:pt x="72" y="64"/>
                    <a:pt x="72" y="50"/>
                  </a:cubicBezTo>
                  <a:cubicBezTo>
                    <a:pt x="72" y="33"/>
                    <a:pt x="64" y="20"/>
                    <a:pt x="49" y="20"/>
                  </a:cubicBezTo>
                  <a:cubicBezTo>
                    <a:pt x="39" y="20"/>
                    <a:pt x="28" y="27"/>
                    <a:pt x="28" y="51"/>
                  </a:cubicBezTo>
                  <a:cubicBezTo>
                    <a:pt x="28" y="64"/>
                    <a:pt x="29" y="85"/>
                    <a:pt x="49" y="85"/>
                  </a:cubicBezTo>
                  <a:close/>
                  <a:moveTo>
                    <a:pt x="98" y="2"/>
                  </a:moveTo>
                  <a:cubicBezTo>
                    <a:pt x="98" y="102"/>
                    <a:pt x="98" y="102"/>
                    <a:pt x="98" y="102"/>
                  </a:cubicBezTo>
                  <a:cubicBezTo>
                    <a:pt x="98" y="119"/>
                    <a:pt x="97" y="148"/>
                    <a:pt x="47" y="149"/>
                  </a:cubicBezTo>
                  <a:cubicBezTo>
                    <a:pt x="26" y="149"/>
                    <a:pt x="7" y="141"/>
                    <a:pt x="3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3"/>
                    <a:pt x="35" y="128"/>
                    <a:pt x="50" y="128"/>
                  </a:cubicBezTo>
                  <a:cubicBezTo>
                    <a:pt x="65" y="128"/>
                    <a:pt x="72" y="122"/>
                    <a:pt x="72" y="105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7" y="100"/>
                    <a:pt x="60" y="108"/>
                    <a:pt x="44" y="108"/>
                  </a:cubicBezTo>
                  <a:cubicBezTo>
                    <a:pt x="19" y="108"/>
                    <a:pt x="0" y="91"/>
                    <a:pt x="0" y="55"/>
                  </a:cubicBezTo>
                  <a:cubicBezTo>
                    <a:pt x="0" y="20"/>
                    <a:pt x="20" y="0"/>
                    <a:pt x="42" y="0"/>
                  </a:cubicBezTo>
                  <a:cubicBezTo>
                    <a:pt x="63" y="0"/>
                    <a:pt x="71" y="10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5" y="2"/>
                    <a:pt x="75" y="2"/>
                    <a:pt x="75" y="2"/>
                  </a:cubicBez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noProof="0" dirty="0"/>
            </a:p>
          </p:txBody>
        </p:sp>
        <p:sp>
          <p:nvSpPr>
            <p:cNvPr id="57" name="Freeform 12"/>
            <p:cNvSpPr>
              <a:spLocks noEditPoints="1"/>
            </p:cNvSpPr>
            <p:nvPr userDrawn="1"/>
          </p:nvSpPr>
          <p:spPr bwMode="auto">
            <a:xfrm>
              <a:off x="843760" y="4678363"/>
              <a:ext cx="58738" cy="26988"/>
            </a:xfrm>
            <a:custGeom>
              <a:avLst/>
              <a:gdLst>
                <a:gd name="T0" fmla="*/ 14 w 37"/>
                <a:gd name="T1" fmla="*/ 2 h 17"/>
                <a:gd name="T2" fmla="*/ 9 w 37"/>
                <a:gd name="T3" fmla="*/ 2 h 17"/>
                <a:gd name="T4" fmla="*/ 9 w 37"/>
                <a:gd name="T5" fmla="*/ 17 h 17"/>
                <a:gd name="T6" fmla="*/ 6 w 37"/>
                <a:gd name="T7" fmla="*/ 17 h 17"/>
                <a:gd name="T8" fmla="*/ 6 w 37"/>
                <a:gd name="T9" fmla="*/ 2 h 17"/>
                <a:gd name="T10" fmla="*/ 0 w 37"/>
                <a:gd name="T11" fmla="*/ 2 h 17"/>
                <a:gd name="T12" fmla="*/ 0 w 37"/>
                <a:gd name="T13" fmla="*/ 0 h 17"/>
                <a:gd name="T14" fmla="*/ 14 w 37"/>
                <a:gd name="T15" fmla="*/ 0 h 17"/>
                <a:gd name="T16" fmla="*/ 14 w 37"/>
                <a:gd name="T17" fmla="*/ 2 h 17"/>
                <a:gd name="T18" fmla="*/ 37 w 37"/>
                <a:gd name="T19" fmla="*/ 17 h 17"/>
                <a:gd name="T20" fmla="*/ 34 w 37"/>
                <a:gd name="T21" fmla="*/ 17 h 17"/>
                <a:gd name="T22" fmla="*/ 34 w 37"/>
                <a:gd name="T23" fmla="*/ 2 h 17"/>
                <a:gd name="T24" fmla="*/ 34 w 37"/>
                <a:gd name="T25" fmla="*/ 2 h 17"/>
                <a:gd name="T26" fmla="*/ 29 w 37"/>
                <a:gd name="T27" fmla="*/ 17 h 17"/>
                <a:gd name="T28" fmla="*/ 27 w 37"/>
                <a:gd name="T29" fmla="*/ 17 h 17"/>
                <a:gd name="T30" fmla="*/ 21 w 37"/>
                <a:gd name="T31" fmla="*/ 2 h 17"/>
                <a:gd name="T32" fmla="*/ 20 w 37"/>
                <a:gd name="T33" fmla="*/ 2 h 17"/>
                <a:gd name="T34" fmla="*/ 20 w 37"/>
                <a:gd name="T35" fmla="*/ 17 h 17"/>
                <a:gd name="T36" fmla="*/ 18 w 37"/>
                <a:gd name="T37" fmla="*/ 17 h 17"/>
                <a:gd name="T38" fmla="*/ 18 w 37"/>
                <a:gd name="T39" fmla="*/ 0 h 17"/>
                <a:gd name="T40" fmla="*/ 22 w 37"/>
                <a:gd name="T41" fmla="*/ 0 h 17"/>
                <a:gd name="T42" fmla="*/ 28 w 37"/>
                <a:gd name="T43" fmla="*/ 13 h 17"/>
                <a:gd name="T44" fmla="*/ 33 w 37"/>
                <a:gd name="T45" fmla="*/ 0 h 17"/>
                <a:gd name="T46" fmla="*/ 37 w 37"/>
                <a:gd name="T47" fmla="*/ 0 h 17"/>
                <a:gd name="T48" fmla="*/ 37 w 37"/>
                <a:gd name="T4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17">
                  <a:moveTo>
                    <a:pt x="14" y="2"/>
                  </a:moveTo>
                  <a:lnTo>
                    <a:pt x="9" y="2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close/>
                  <a:moveTo>
                    <a:pt x="37" y="17"/>
                  </a:moveTo>
                  <a:lnTo>
                    <a:pt x="34" y="17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13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03003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5" y="267494"/>
            <a:ext cx="8515349" cy="4283869"/>
          </a:xfrm>
        </p:spPr>
        <p:txBody>
          <a:bodyPr/>
          <a:lstStyle>
            <a:lvl1pPr>
              <a:spcBef>
                <a:spcPts val="0"/>
              </a:spcBef>
              <a:defRPr sz="3000" baseline="0"/>
            </a:lvl1pPr>
            <a:lvl2pPr marL="361950" indent="-361950">
              <a:spcBef>
                <a:spcPts val="0"/>
              </a:spcBef>
              <a:buClrTx/>
              <a:buSzPct val="100000"/>
              <a:buFont typeface="+mj-lt"/>
              <a:buAutoNum type="arabicPeriod"/>
              <a:defRPr sz="3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noProof="0" dirty="0"/>
              <a:t>Cliquez pour modifiez le texte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19545" y="4749146"/>
            <a:ext cx="6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018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1347" y="241553"/>
            <a:ext cx="4386580" cy="879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5809" y="1477517"/>
            <a:ext cx="3997959" cy="307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201914" y="4700683"/>
            <a:ext cx="471170" cy="191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0" dirty="0"/>
              <a:t>Accueil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MSIPCMContentMarking" descr="{&quot;HashCode&quot;:-309203560,&quot;Placement&quot;:&quot;Footer&quot;,&quot;Top&quot;:388.8,&quot;Left&quot;:315.058655,&quot;SlideWidth&quot;:720,&quot;SlideHeight&quot;:405}">
            <a:extLst>
              <a:ext uri="{FF2B5EF4-FFF2-40B4-BE49-F238E27FC236}">
                <a16:creationId xmlns:a16="http://schemas.microsoft.com/office/drawing/2014/main" id="{F3CF196E-88D1-483F-A72D-6608BF6D6004}"/>
              </a:ext>
            </a:extLst>
          </p:cNvPr>
          <p:cNvSpPr txBox="1"/>
          <p:nvPr userDrawn="1"/>
        </p:nvSpPr>
        <p:spPr>
          <a:xfrm>
            <a:off x="4001245" y="4937760"/>
            <a:ext cx="1141510" cy="20574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800">
                <a:solidFill>
                  <a:srgbClr val="ED7D31"/>
                </a:solidFill>
                <a:latin typeface="Helvetica 75 Bold" panose="020B0804020202020204" pitchFamily="34" charset="0"/>
              </a:rPr>
              <a:t>Orange Restricted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3200" y="268288"/>
            <a:ext cx="8516475" cy="7413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Cliquez ici pour saisir le texte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3200" y="1181100"/>
            <a:ext cx="8516475" cy="33702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noProof="0" dirty="0"/>
              <a:t>Modifier le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314325" y="4535485"/>
            <a:ext cx="275010" cy="334961"/>
          </a:xfrm>
          <a:prstGeom prst="rect">
            <a:avLst/>
          </a:prstGeom>
        </p:spPr>
        <p:txBody>
          <a:bodyPr wrap="square" lIns="720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Clr>
                <a:srgbClr val="FFFFFF"/>
              </a:buClr>
              <a:buSzTx/>
              <a:buFont typeface="Helvetica 75" panose="020B0804020202020204" pitchFamily="34" charset="0"/>
              <a:buNone/>
              <a:tabLst/>
              <a:defRPr/>
            </a:pPr>
            <a:fld id="{8702007A-2642-4DC4-A457-FD791426C840}" type="slidenum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1200"/>
                </a:spcAft>
                <a:buClr>
                  <a:srgbClr val="FFFFFF"/>
                </a:buClr>
                <a:buSzTx/>
                <a:buFont typeface="Helvetica 75" panose="020B0804020202020204" pitchFamily="34" charset="0"/>
                <a:buNone/>
                <a:tabLst/>
                <a:defRPr/>
              </a:pPr>
              <a:t>‹#›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68A05BB5-88D5-44DC-B4CD-24803E1C4170}"/>
              </a:ext>
            </a:extLst>
          </p:cNvPr>
          <p:cNvSpPr/>
          <p:nvPr userDrawn="1"/>
        </p:nvSpPr>
        <p:spPr>
          <a:xfrm>
            <a:off x="6727088" y="3710880"/>
            <a:ext cx="2237400" cy="1432080"/>
          </a:xfrm>
          <a:custGeom>
            <a:avLst/>
            <a:gdLst>
              <a:gd name="f0" fmla="val 0"/>
              <a:gd name="f1" fmla="val 1721453"/>
              <a:gd name="f2" fmla="val 56134"/>
              <a:gd name="f3" fmla="val 1702921"/>
              <a:gd name="f4" fmla="val 34557"/>
              <a:gd name="f5" fmla="val 1677876"/>
              <a:gd name="f6" fmla="val 16684"/>
              <a:gd name="f7" fmla="val 1649283"/>
              <a:gd name="f8" fmla="val 4502"/>
              <a:gd name="f9" fmla="val 1620107"/>
              <a:gd name="f10" fmla="val 617061"/>
              <a:gd name="f11" fmla="val 559863"/>
              <a:gd name="f12" fmla="val 515715"/>
              <a:gd name="f13" fmla="val 14192"/>
              <a:gd name="f14" fmla="val 889482"/>
              <a:gd name="f15" fmla="val 945070"/>
              <a:gd name="f16" fmla="val 3548"/>
              <a:gd name="f17" fmla="val 975071"/>
              <a:gd name="f18" fmla="val 1001801"/>
              <a:gd name="f19" fmla="val 273436"/>
              <a:gd name="f20" fmla="val 1432558"/>
              <a:gd name="f21" fmla="val 1963731"/>
              <a:gd name="f22" fmla="val 2222976"/>
              <a:gd name="f23" fmla="val 2233620"/>
              <a:gd name="f24" fmla="val 975929"/>
              <a:gd name="f25" fmla="val 2237168"/>
              <a:gd name="f26" fmla="val 946213"/>
              <a:gd name="f27" fmla="val 916212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237740" h="1432560">
                <a:moveTo>
                  <a:pt x="f1" y="f2"/>
                </a:moveTo>
                <a:lnTo>
                  <a:pt x="f3" y="f4"/>
                </a:lnTo>
                <a:lnTo>
                  <a:pt x="f5" y="f6"/>
                </a:lnTo>
                <a:lnTo>
                  <a:pt x="f7" y="f8"/>
                </a:lnTo>
                <a:lnTo>
                  <a:pt x="f9" y="f0"/>
                </a:lnTo>
                <a:lnTo>
                  <a:pt x="f10" y="f0"/>
                </a:lnTo>
                <a:lnTo>
                  <a:pt x="f11" y="f6"/>
                </a:lnTo>
                <a:lnTo>
                  <a:pt x="f12" y="f2"/>
                </a:lnTo>
                <a:lnTo>
                  <a:pt x="f13" y="f14"/>
                </a:lnTo>
                <a:lnTo>
                  <a:pt x="f0" y="f15"/>
                </a:lnTo>
                <a:lnTo>
                  <a:pt x="f16" y="f17"/>
                </a:lnTo>
                <a:lnTo>
                  <a:pt x="f13" y="f18"/>
                </a:lnTo>
                <a:lnTo>
                  <a:pt x="f19" y="f20"/>
                </a:lnTo>
              </a:path>
              <a:path w="2237740" h="1432560">
                <a:moveTo>
                  <a:pt x="f21" y="f20"/>
                </a:moveTo>
                <a:lnTo>
                  <a:pt x="f22" y="f18"/>
                </a:lnTo>
                <a:lnTo>
                  <a:pt x="f23" y="f24"/>
                </a:lnTo>
                <a:lnTo>
                  <a:pt x="f25" y="f26"/>
                </a:lnTo>
                <a:lnTo>
                  <a:pt x="f23" y="f27"/>
                </a:lnTo>
                <a:lnTo>
                  <a:pt x="f22" y="f14"/>
                </a:lnTo>
                <a:lnTo>
                  <a:pt x="f1" y="f2"/>
                </a:lnTo>
              </a:path>
            </a:pathLst>
          </a:custGeom>
          <a:noFill/>
          <a:ln w="12700">
            <a:solidFill>
              <a:schemeClr val="accent3"/>
            </a:solidFill>
            <a:prstDash val="solid"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05595511-8B9D-47BE-89BC-0AD4ED334087}"/>
              </a:ext>
            </a:extLst>
          </p:cNvPr>
          <p:cNvGrpSpPr/>
          <p:nvPr userDrawn="1"/>
        </p:nvGrpSpPr>
        <p:grpSpPr>
          <a:xfrm>
            <a:off x="6097445" y="-524593"/>
            <a:ext cx="2857088" cy="5668093"/>
            <a:chOff x="6097445" y="-524593"/>
            <a:chExt cx="2857088" cy="5668093"/>
          </a:xfrm>
        </p:grpSpPr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790B0B11-0283-44EC-AA5D-59EB127CACC6}"/>
                </a:ext>
              </a:extLst>
            </p:cNvPr>
            <p:cNvGrpSpPr/>
            <p:nvPr userDrawn="1"/>
          </p:nvGrpSpPr>
          <p:grpSpPr>
            <a:xfrm>
              <a:off x="6660232" y="3075806"/>
              <a:ext cx="2294301" cy="2067694"/>
              <a:chOff x="6660232" y="3075806"/>
              <a:chExt cx="2294301" cy="2067694"/>
            </a:xfrm>
          </p:grpSpPr>
          <p:sp>
            <p:nvSpPr>
              <p:cNvPr id="5" name="Triangle isocèle 4">
                <a:extLst>
                  <a:ext uri="{FF2B5EF4-FFF2-40B4-BE49-F238E27FC236}">
                    <a16:creationId xmlns:a16="http://schemas.microsoft.com/office/drawing/2014/main" id="{D6817B79-06CB-4443-97E2-17576846826F}"/>
                  </a:ext>
                </a:extLst>
              </p:cNvPr>
              <p:cNvSpPr/>
              <p:nvPr userDrawn="1"/>
            </p:nvSpPr>
            <p:spPr>
              <a:xfrm>
                <a:off x="6660232" y="3075806"/>
                <a:ext cx="1156730" cy="1053000"/>
              </a:xfrm>
              <a:prstGeom prst="triangle">
                <a:avLst/>
              </a:prstGeom>
              <a:noFill/>
              <a:ln w="127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object 2">
                <a:extLst>
                  <a:ext uri="{FF2B5EF4-FFF2-40B4-BE49-F238E27FC236}">
                    <a16:creationId xmlns:a16="http://schemas.microsoft.com/office/drawing/2014/main" id="{EF5063E5-B06E-4338-92C6-0C9D110AD0D5}"/>
                  </a:ext>
                </a:extLst>
              </p:cNvPr>
              <p:cNvSpPr/>
              <p:nvPr userDrawn="1"/>
            </p:nvSpPr>
            <p:spPr>
              <a:xfrm>
                <a:off x="6717133" y="3711420"/>
                <a:ext cx="2237400" cy="1432080"/>
              </a:xfrm>
              <a:custGeom>
                <a:avLst/>
                <a:gdLst>
                  <a:gd name="f0" fmla="val 0"/>
                  <a:gd name="f1" fmla="val 1721453"/>
                  <a:gd name="f2" fmla="val 56134"/>
                  <a:gd name="f3" fmla="val 1702921"/>
                  <a:gd name="f4" fmla="val 34557"/>
                  <a:gd name="f5" fmla="val 1677876"/>
                  <a:gd name="f6" fmla="val 16684"/>
                  <a:gd name="f7" fmla="val 1649283"/>
                  <a:gd name="f8" fmla="val 4502"/>
                  <a:gd name="f9" fmla="val 1620107"/>
                  <a:gd name="f10" fmla="val 617061"/>
                  <a:gd name="f11" fmla="val 559863"/>
                  <a:gd name="f12" fmla="val 515715"/>
                  <a:gd name="f13" fmla="val 14192"/>
                  <a:gd name="f14" fmla="val 889482"/>
                  <a:gd name="f15" fmla="val 945070"/>
                  <a:gd name="f16" fmla="val 3548"/>
                  <a:gd name="f17" fmla="val 975071"/>
                  <a:gd name="f18" fmla="val 1001801"/>
                  <a:gd name="f19" fmla="val 273436"/>
                  <a:gd name="f20" fmla="val 1432558"/>
                  <a:gd name="f21" fmla="val 1963731"/>
                  <a:gd name="f22" fmla="val 2222976"/>
                  <a:gd name="f23" fmla="val 2233620"/>
                  <a:gd name="f24" fmla="val 975929"/>
                  <a:gd name="f25" fmla="val 2237168"/>
                  <a:gd name="f26" fmla="val 946213"/>
                  <a:gd name="f27" fmla="val 916212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237740" h="1432560">
                    <a:moveTo>
                      <a:pt x="f1" y="f2"/>
                    </a:moveTo>
                    <a:lnTo>
                      <a:pt x="f3" y="f4"/>
                    </a:lnTo>
                    <a:lnTo>
                      <a:pt x="f5" y="f6"/>
                    </a:lnTo>
                    <a:lnTo>
                      <a:pt x="f7" y="f8"/>
                    </a:lnTo>
                    <a:lnTo>
                      <a:pt x="f9" y="f0"/>
                    </a:lnTo>
                    <a:lnTo>
                      <a:pt x="f10" y="f0"/>
                    </a:lnTo>
                    <a:lnTo>
                      <a:pt x="f11" y="f6"/>
                    </a:lnTo>
                    <a:lnTo>
                      <a:pt x="f12" y="f2"/>
                    </a:lnTo>
                    <a:lnTo>
                      <a:pt x="f13" y="f14"/>
                    </a:lnTo>
                    <a:lnTo>
                      <a:pt x="f0" y="f15"/>
                    </a:lnTo>
                    <a:lnTo>
                      <a:pt x="f16" y="f17"/>
                    </a:lnTo>
                    <a:lnTo>
                      <a:pt x="f13" y="f18"/>
                    </a:lnTo>
                    <a:lnTo>
                      <a:pt x="f19" y="f20"/>
                    </a:lnTo>
                  </a:path>
                  <a:path w="2237740" h="1432560">
                    <a:moveTo>
                      <a:pt x="f21" y="f20"/>
                    </a:moveTo>
                    <a:lnTo>
                      <a:pt x="f22" y="f18"/>
                    </a:lnTo>
                    <a:lnTo>
                      <a:pt x="f23" y="f24"/>
                    </a:lnTo>
                    <a:lnTo>
                      <a:pt x="f25" y="f26"/>
                    </a:lnTo>
                    <a:lnTo>
                      <a:pt x="f23" y="f27"/>
                    </a:lnTo>
                    <a:lnTo>
                      <a:pt x="f22" y="f14"/>
                    </a:lnTo>
                    <a:lnTo>
                      <a:pt x="f1" y="f2"/>
                    </a:lnTo>
                  </a:path>
                </a:pathLst>
              </a:custGeom>
              <a:noFill/>
              <a:ln w="12700">
                <a:solidFill>
                  <a:schemeClr val="accent3"/>
                </a:solidFill>
                <a:prstDash val="solid"/>
              </a:ln>
            </p:spPr>
            <p:txBody>
              <a:bodyPr vert="horz" wrap="square" lIns="0" tIns="0" rIns="0" bIns="0" anchor="t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</p:grp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B0A80347-6224-4C1B-B582-55754F239AA4}"/>
                </a:ext>
              </a:extLst>
            </p:cNvPr>
            <p:cNvSpPr/>
            <p:nvPr userDrawn="1"/>
          </p:nvSpPr>
          <p:spPr>
            <a:xfrm rot="5400000">
              <a:off x="6414842" y="-841990"/>
              <a:ext cx="1296144" cy="1930937"/>
            </a:xfrm>
            <a:prstGeom prst="arc">
              <a:avLst>
                <a:gd name="adj1" fmla="val 15688732"/>
                <a:gd name="adj2" fmla="val 5807182"/>
              </a:avLst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MSIPCMContentMarking" descr="{&quot;HashCode&quot;:-309203560,&quot;Placement&quot;:&quot;Footer&quot;,&quot;Top&quot;:388.8,&quot;Left&quot;:315.058655,&quot;SlideWidth&quot;:720,&quot;SlideHeight&quot;:405}">
            <a:extLst>
              <a:ext uri="{FF2B5EF4-FFF2-40B4-BE49-F238E27FC236}">
                <a16:creationId xmlns:a16="http://schemas.microsoft.com/office/drawing/2014/main" id="{50064A33-B81C-49F6-AFEC-E8F4524A460F}"/>
              </a:ext>
            </a:extLst>
          </p:cNvPr>
          <p:cNvSpPr txBox="1"/>
          <p:nvPr userDrawn="1"/>
        </p:nvSpPr>
        <p:spPr>
          <a:xfrm>
            <a:off x="4001245" y="4937760"/>
            <a:ext cx="1141510" cy="205740"/>
          </a:xfrm>
          <a:prstGeom prst="rect">
            <a:avLst/>
          </a:prstGeom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800">
                <a:solidFill>
                  <a:srgbClr val="ED7D31"/>
                </a:solidFill>
                <a:latin typeface="Helvetica 75 Bold" panose="020B0804020202020204" pitchFamily="34" charset="0"/>
              </a:rPr>
              <a:t>Orange Restricted</a:t>
            </a:r>
            <a:endParaRPr lang="en-GB" sz="800" dirty="0" err="1">
              <a:solidFill>
                <a:srgbClr val="ED7D31"/>
              </a:solidFill>
              <a:latin typeface="Helvetica 75 Bold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402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 spc="-20" baseline="0">
          <a:solidFill>
            <a:schemeClr val="bg2"/>
          </a:solidFill>
          <a:latin typeface="Helvetica 75 Bold" panose="020B08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tabLst/>
        <a:defRPr sz="1400" kern="1200" spc="-20" baseline="0">
          <a:solidFill>
            <a:schemeClr val="bg2"/>
          </a:solidFill>
          <a:latin typeface="Helvetica 75 Bold" panose="020B080402020202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Font typeface="Wingdings" panose="05000000000000000000" pitchFamily="2" charset="2"/>
        <a:buChar char="§"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3pPr>
      <a:lvl4pPr marL="407988" indent="-190500" algn="l" defTabSz="914400" rtl="0" eaLnBrk="1" latinLnBrk="0" hangingPunct="1">
        <a:lnSpc>
          <a:spcPct val="90000"/>
        </a:lnSpc>
        <a:spcBef>
          <a:spcPct val="20000"/>
        </a:spcBef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4pPr>
      <a:lvl5pPr marL="595313" indent="-173038" algn="l" defTabSz="914400" rtl="0" eaLnBrk="1" latinLnBrk="0" hangingPunct="1">
        <a:lnSpc>
          <a:spcPct val="90000"/>
        </a:lnSpc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5pPr>
      <a:lvl6pPr marL="800100" indent="-1905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 baseline="0">
          <a:solidFill>
            <a:schemeClr val="tx1"/>
          </a:solidFill>
          <a:latin typeface="Helvetica 55 Roman" panose="020B0604020202020204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tno.eu/news/all-news/737:dufa.html" TargetMode="External"/><Relationship Id="rId2" Type="http://schemas.openxmlformats.org/officeDocument/2006/relationships/hyperlink" Target="https://www.youtube.com/watch?v=lFxFaEefUfc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09575" y="3710940"/>
            <a:ext cx="2237740" cy="1432560"/>
          </a:xfrm>
          <a:custGeom>
            <a:avLst/>
            <a:gdLst/>
            <a:ahLst/>
            <a:cxnLst/>
            <a:rect l="l" t="t" r="r" b="b"/>
            <a:pathLst>
              <a:path w="2237740" h="1432560">
                <a:moveTo>
                  <a:pt x="1721453" y="56134"/>
                </a:moveTo>
                <a:lnTo>
                  <a:pt x="1702921" y="34557"/>
                </a:lnTo>
                <a:lnTo>
                  <a:pt x="1677876" y="16684"/>
                </a:lnTo>
                <a:lnTo>
                  <a:pt x="1649283" y="4502"/>
                </a:lnTo>
                <a:lnTo>
                  <a:pt x="1620107" y="0"/>
                </a:lnTo>
                <a:lnTo>
                  <a:pt x="617061" y="0"/>
                </a:lnTo>
                <a:lnTo>
                  <a:pt x="559863" y="16684"/>
                </a:lnTo>
                <a:lnTo>
                  <a:pt x="515715" y="56134"/>
                </a:lnTo>
                <a:lnTo>
                  <a:pt x="14192" y="889482"/>
                </a:lnTo>
                <a:lnTo>
                  <a:pt x="0" y="945070"/>
                </a:lnTo>
                <a:lnTo>
                  <a:pt x="3548" y="975071"/>
                </a:lnTo>
                <a:lnTo>
                  <a:pt x="14192" y="1001801"/>
                </a:lnTo>
                <a:lnTo>
                  <a:pt x="273436" y="1432558"/>
                </a:lnTo>
              </a:path>
              <a:path w="2237740" h="1432560">
                <a:moveTo>
                  <a:pt x="1963731" y="1432558"/>
                </a:moveTo>
                <a:lnTo>
                  <a:pt x="2222976" y="1001801"/>
                </a:lnTo>
                <a:lnTo>
                  <a:pt x="2233620" y="975929"/>
                </a:lnTo>
                <a:lnTo>
                  <a:pt x="2237168" y="946213"/>
                </a:lnTo>
                <a:lnTo>
                  <a:pt x="2233620" y="916212"/>
                </a:lnTo>
                <a:lnTo>
                  <a:pt x="2222976" y="889482"/>
                </a:lnTo>
                <a:lnTo>
                  <a:pt x="1721453" y="56134"/>
                </a:lnTo>
              </a:path>
            </a:pathLst>
          </a:custGeom>
          <a:ln w="9525">
            <a:solidFill>
              <a:srgbClr val="EC6C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41959" y="4117847"/>
            <a:ext cx="612775" cy="614680"/>
            <a:chOff x="441959" y="4117847"/>
            <a:chExt cx="612775" cy="614680"/>
          </a:xfrm>
        </p:grpSpPr>
        <p:sp>
          <p:nvSpPr>
            <p:cNvPr id="4" name="object 4"/>
            <p:cNvSpPr/>
            <p:nvPr/>
          </p:nvSpPr>
          <p:spPr>
            <a:xfrm>
              <a:off x="441959" y="4117847"/>
              <a:ext cx="612775" cy="614680"/>
            </a:xfrm>
            <a:custGeom>
              <a:avLst/>
              <a:gdLst/>
              <a:ahLst/>
              <a:cxnLst/>
              <a:rect l="l" t="t" r="r" b="b"/>
              <a:pathLst>
                <a:path w="612775" h="614679">
                  <a:moveTo>
                    <a:pt x="612647" y="0"/>
                  </a:moveTo>
                  <a:lnTo>
                    <a:pt x="0" y="0"/>
                  </a:lnTo>
                  <a:lnTo>
                    <a:pt x="0" y="614171"/>
                  </a:lnTo>
                  <a:lnTo>
                    <a:pt x="612647" y="614171"/>
                  </a:lnTo>
                  <a:lnTo>
                    <a:pt x="612647" y="0"/>
                  </a:lnTo>
                  <a:close/>
                </a:path>
              </a:pathLst>
            </a:custGeom>
            <a:solidFill>
              <a:srgbClr val="FF79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466344" y="4581143"/>
              <a:ext cx="556260" cy="151130"/>
            </a:xfrm>
            <a:custGeom>
              <a:avLst/>
              <a:gdLst/>
              <a:ahLst/>
              <a:cxnLst/>
              <a:rect l="l" t="t" r="r" b="b"/>
              <a:pathLst>
                <a:path w="556260" h="151129">
                  <a:moveTo>
                    <a:pt x="83820" y="74282"/>
                  </a:moveTo>
                  <a:lnTo>
                    <a:pt x="80327" y="54673"/>
                  </a:lnTo>
                  <a:lnTo>
                    <a:pt x="76314" y="48793"/>
                  </a:lnTo>
                  <a:lnTo>
                    <a:pt x="71018" y="41033"/>
                  </a:lnTo>
                  <a:lnTo>
                    <a:pt x="62064" y="35712"/>
                  </a:lnTo>
                  <a:lnTo>
                    <a:pt x="62064" y="74282"/>
                  </a:lnTo>
                  <a:lnTo>
                    <a:pt x="61290" y="82969"/>
                  </a:lnTo>
                  <a:lnTo>
                    <a:pt x="58331" y="91198"/>
                  </a:lnTo>
                  <a:lnTo>
                    <a:pt x="52197" y="97345"/>
                  </a:lnTo>
                  <a:lnTo>
                    <a:pt x="41910" y="99758"/>
                  </a:lnTo>
                  <a:lnTo>
                    <a:pt x="31737" y="97345"/>
                  </a:lnTo>
                  <a:lnTo>
                    <a:pt x="25882" y="91198"/>
                  </a:lnTo>
                  <a:lnTo>
                    <a:pt x="23202" y="82969"/>
                  </a:lnTo>
                  <a:lnTo>
                    <a:pt x="22567" y="74282"/>
                  </a:lnTo>
                  <a:lnTo>
                    <a:pt x="23202" y="65938"/>
                  </a:lnTo>
                  <a:lnTo>
                    <a:pt x="25882" y="57658"/>
                  </a:lnTo>
                  <a:lnTo>
                    <a:pt x="31737" y="51320"/>
                  </a:lnTo>
                  <a:lnTo>
                    <a:pt x="41910" y="48793"/>
                  </a:lnTo>
                  <a:lnTo>
                    <a:pt x="52197" y="51320"/>
                  </a:lnTo>
                  <a:lnTo>
                    <a:pt x="58331" y="57658"/>
                  </a:lnTo>
                  <a:lnTo>
                    <a:pt x="61290" y="65938"/>
                  </a:lnTo>
                  <a:lnTo>
                    <a:pt x="62064" y="74282"/>
                  </a:lnTo>
                  <a:lnTo>
                    <a:pt x="62064" y="35712"/>
                  </a:lnTo>
                  <a:lnTo>
                    <a:pt x="57632" y="33070"/>
                  </a:lnTo>
                  <a:lnTo>
                    <a:pt x="41910" y="30480"/>
                  </a:lnTo>
                  <a:lnTo>
                    <a:pt x="26174" y="33070"/>
                  </a:lnTo>
                  <a:lnTo>
                    <a:pt x="12788" y="41033"/>
                  </a:lnTo>
                  <a:lnTo>
                    <a:pt x="3479" y="54673"/>
                  </a:lnTo>
                  <a:lnTo>
                    <a:pt x="0" y="74282"/>
                  </a:lnTo>
                  <a:lnTo>
                    <a:pt x="3479" y="94018"/>
                  </a:lnTo>
                  <a:lnTo>
                    <a:pt x="12788" y="107924"/>
                  </a:lnTo>
                  <a:lnTo>
                    <a:pt x="26174" y="116166"/>
                  </a:lnTo>
                  <a:lnTo>
                    <a:pt x="41910" y="118872"/>
                  </a:lnTo>
                  <a:lnTo>
                    <a:pt x="57632" y="116166"/>
                  </a:lnTo>
                  <a:lnTo>
                    <a:pt x="71018" y="107924"/>
                  </a:lnTo>
                  <a:lnTo>
                    <a:pt x="76479" y="99758"/>
                  </a:lnTo>
                  <a:lnTo>
                    <a:pt x="80327" y="94018"/>
                  </a:lnTo>
                  <a:lnTo>
                    <a:pt x="83820" y="74282"/>
                  </a:lnTo>
                  <a:close/>
                </a:path>
                <a:path w="556260" h="151129">
                  <a:moveTo>
                    <a:pt x="147828" y="31280"/>
                  </a:moveTo>
                  <a:lnTo>
                    <a:pt x="147027" y="30480"/>
                  </a:lnTo>
                  <a:lnTo>
                    <a:pt x="144627" y="30480"/>
                  </a:lnTo>
                  <a:lnTo>
                    <a:pt x="137833" y="31584"/>
                  </a:lnTo>
                  <a:lnTo>
                    <a:pt x="131203" y="34404"/>
                  </a:lnTo>
                  <a:lnTo>
                    <a:pt x="125476" y="38290"/>
                  </a:lnTo>
                  <a:lnTo>
                    <a:pt x="121399" y="42545"/>
                  </a:lnTo>
                  <a:lnTo>
                    <a:pt x="121399" y="32893"/>
                  </a:lnTo>
                  <a:lnTo>
                    <a:pt x="100584" y="32893"/>
                  </a:lnTo>
                  <a:lnTo>
                    <a:pt x="100584" y="117348"/>
                  </a:lnTo>
                  <a:lnTo>
                    <a:pt x="122999" y="117348"/>
                  </a:lnTo>
                  <a:lnTo>
                    <a:pt x="122999" y="61048"/>
                  </a:lnTo>
                  <a:lnTo>
                    <a:pt x="126746" y="56273"/>
                  </a:lnTo>
                  <a:lnTo>
                    <a:pt x="132613" y="53606"/>
                  </a:lnTo>
                  <a:lnTo>
                    <a:pt x="139661" y="52451"/>
                  </a:lnTo>
                  <a:lnTo>
                    <a:pt x="147027" y="52197"/>
                  </a:lnTo>
                  <a:lnTo>
                    <a:pt x="147828" y="52197"/>
                  </a:lnTo>
                  <a:lnTo>
                    <a:pt x="147828" y="42545"/>
                  </a:lnTo>
                  <a:lnTo>
                    <a:pt x="147828" y="31280"/>
                  </a:lnTo>
                  <a:close/>
                </a:path>
                <a:path w="556260" h="151129">
                  <a:moveTo>
                    <a:pt x="228600" y="55981"/>
                  </a:moveTo>
                  <a:lnTo>
                    <a:pt x="194068" y="30480"/>
                  </a:lnTo>
                  <a:lnTo>
                    <a:pt x="182778" y="31534"/>
                  </a:lnTo>
                  <a:lnTo>
                    <a:pt x="172986" y="34671"/>
                  </a:lnTo>
                  <a:lnTo>
                    <a:pt x="164706" y="39903"/>
                  </a:lnTo>
                  <a:lnTo>
                    <a:pt x="157937" y="47218"/>
                  </a:lnTo>
                  <a:lnTo>
                    <a:pt x="173189" y="55981"/>
                  </a:lnTo>
                  <a:lnTo>
                    <a:pt x="178015" y="49606"/>
                  </a:lnTo>
                  <a:lnTo>
                    <a:pt x="185242" y="45618"/>
                  </a:lnTo>
                  <a:lnTo>
                    <a:pt x="202107" y="45618"/>
                  </a:lnTo>
                  <a:lnTo>
                    <a:pt x="206921" y="49606"/>
                  </a:lnTo>
                  <a:lnTo>
                    <a:pt x="206921" y="59969"/>
                  </a:lnTo>
                  <a:lnTo>
                    <a:pt x="206121" y="60121"/>
                  </a:lnTo>
                  <a:lnTo>
                    <a:pt x="206121" y="73520"/>
                  </a:lnTo>
                  <a:lnTo>
                    <a:pt x="206121" y="93433"/>
                  </a:lnTo>
                  <a:lnTo>
                    <a:pt x="199694" y="99809"/>
                  </a:lnTo>
                  <a:lnTo>
                    <a:pt x="192468" y="102209"/>
                  </a:lnTo>
                  <a:lnTo>
                    <a:pt x="178816" y="102209"/>
                  </a:lnTo>
                  <a:lnTo>
                    <a:pt x="175602" y="97421"/>
                  </a:lnTo>
                  <a:lnTo>
                    <a:pt x="175602" y="91846"/>
                  </a:lnTo>
                  <a:lnTo>
                    <a:pt x="177431" y="84950"/>
                  </a:lnTo>
                  <a:lnTo>
                    <a:pt x="183032" y="79705"/>
                  </a:lnTo>
                  <a:lnTo>
                    <a:pt x="192532" y="75946"/>
                  </a:lnTo>
                  <a:lnTo>
                    <a:pt x="206121" y="73520"/>
                  </a:lnTo>
                  <a:lnTo>
                    <a:pt x="206121" y="60121"/>
                  </a:lnTo>
                  <a:lnTo>
                    <a:pt x="183388" y="64198"/>
                  </a:lnTo>
                  <a:lnTo>
                    <a:pt x="166865" y="71031"/>
                  </a:lnTo>
                  <a:lnTo>
                    <a:pt x="157111" y="80708"/>
                  </a:lnTo>
                  <a:lnTo>
                    <a:pt x="153924" y="93433"/>
                  </a:lnTo>
                  <a:lnTo>
                    <a:pt x="155549" y="102895"/>
                  </a:lnTo>
                  <a:lnTo>
                    <a:pt x="160337" y="110477"/>
                  </a:lnTo>
                  <a:lnTo>
                    <a:pt x="168148" y="115519"/>
                  </a:lnTo>
                  <a:lnTo>
                    <a:pt x="178816" y="117348"/>
                  </a:lnTo>
                  <a:lnTo>
                    <a:pt x="186029" y="116890"/>
                  </a:lnTo>
                  <a:lnTo>
                    <a:pt x="193167" y="115455"/>
                  </a:lnTo>
                  <a:lnTo>
                    <a:pt x="200152" y="112979"/>
                  </a:lnTo>
                  <a:lnTo>
                    <a:pt x="206921" y="109372"/>
                  </a:lnTo>
                  <a:lnTo>
                    <a:pt x="208521" y="116547"/>
                  </a:lnTo>
                  <a:lnTo>
                    <a:pt x="228600" y="116547"/>
                  </a:lnTo>
                  <a:lnTo>
                    <a:pt x="228600" y="109372"/>
                  </a:lnTo>
                  <a:lnTo>
                    <a:pt x="228600" y="102209"/>
                  </a:lnTo>
                  <a:lnTo>
                    <a:pt x="228600" y="73520"/>
                  </a:lnTo>
                  <a:lnTo>
                    <a:pt x="228600" y="55981"/>
                  </a:lnTo>
                  <a:close/>
                </a:path>
                <a:path w="556260" h="151129">
                  <a:moveTo>
                    <a:pt x="323088" y="57823"/>
                  </a:moveTo>
                  <a:lnTo>
                    <a:pt x="321589" y="47371"/>
                  </a:lnTo>
                  <a:lnTo>
                    <a:pt x="321411" y="46088"/>
                  </a:lnTo>
                  <a:lnTo>
                    <a:pt x="319341" y="42545"/>
                  </a:lnTo>
                  <a:lnTo>
                    <a:pt x="316395" y="37528"/>
                  </a:lnTo>
                  <a:lnTo>
                    <a:pt x="308038" y="32270"/>
                  </a:lnTo>
                  <a:lnTo>
                    <a:pt x="296341" y="30480"/>
                  </a:lnTo>
                  <a:lnTo>
                    <a:pt x="288810" y="31242"/>
                  </a:lnTo>
                  <a:lnTo>
                    <a:pt x="281749" y="33502"/>
                  </a:lnTo>
                  <a:lnTo>
                    <a:pt x="274675" y="37274"/>
                  </a:lnTo>
                  <a:lnTo>
                    <a:pt x="267157" y="42545"/>
                  </a:lnTo>
                  <a:lnTo>
                    <a:pt x="265531" y="32092"/>
                  </a:lnTo>
                  <a:lnTo>
                    <a:pt x="246888" y="34505"/>
                  </a:lnTo>
                  <a:lnTo>
                    <a:pt x="246888" y="117348"/>
                  </a:lnTo>
                  <a:lnTo>
                    <a:pt x="268770" y="117348"/>
                  </a:lnTo>
                  <a:lnTo>
                    <a:pt x="268770" y="56222"/>
                  </a:lnTo>
                  <a:lnTo>
                    <a:pt x="276072" y="49784"/>
                  </a:lnTo>
                  <a:lnTo>
                    <a:pt x="283362" y="47371"/>
                  </a:lnTo>
                  <a:lnTo>
                    <a:pt x="297954" y="47371"/>
                  </a:lnTo>
                  <a:lnTo>
                    <a:pt x="300393" y="51396"/>
                  </a:lnTo>
                  <a:lnTo>
                    <a:pt x="300393" y="117348"/>
                  </a:lnTo>
                  <a:lnTo>
                    <a:pt x="323088" y="117348"/>
                  </a:lnTo>
                  <a:lnTo>
                    <a:pt x="323088" y="57823"/>
                  </a:lnTo>
                  <a:close/>
                </a:path>
                <a:path w="556260" h="151129">
                  <a:moveTo>
                    <a:pt x="417576" y="32092"/>
                  </a:moveTo>
                  <a:lnTo>
                    <a:pt x="398983" y="32092"/>
                  </a:lnTo>
                  <a:lnTo>
                    <a:pt x="397357" y="42595"/>
                  </a:lnTo>
                  <a:lnTo>
                    <a:pt x="396544" y="41275"/>
                  </a:lnTo>
                  <a:lnTo>
                    <a:pt x="396544" y="70878"/>
                  </a:lnTo>
                  <a:lnTo>
                    <a:pt x="396024" y="80073"/>
                  </a:lnTo>
                  <a:lnTo>
                    <a:pt x="393611" y="89268"/>
                  </a:lnTo>
                  <a:lnTo>
                    <a:pt x="388010" y="96342"/>
                  </a:lnTo>
                  <a:lnTo>
                    <a:pt x="377952" y="99161"/>
                  </a:lnTo>
                  <a:lnTo>
                    <a:pt x="368465" y="96342"/>
                  </a:lnTo>
                  <a:lnTo>
                    <a:pt x="363397" y="89369"/>
                  </a:lnTo>
                  <a:lnTo>
                    <a:pt x="361340" y="80416"/>
                  </a:lnTo>
                  <a:lnTo>
                    <a:pt x="360972" y="71691"/>
                  </a:lnTo>
                  <a:lnTo>
                    <a:pt x="362483" y="59601"/>
                  </a:lnTo>
                  <a:lnTo>
                    <a:pt x="396544" y="70878"/>
                  </a:lnTo>
                  <a:lnTo>
                    <a:pt x="396544" y="41275"/>
                  </a:lnTo>
                  <a:lnTo>
                    <a:pt x="395147" y="39001"/>
                  </a:lnTo>
                  <a:lnTo>
                    <a:pt x="390575" y="35026"/>
                  </a:lnTo>
                  <a:lnTo>
                    <a:pt x="383133" y="31813"/>
                  </a:lnTo>
                  <a:lnTo>
                    <a:pt x="372287" y="30480"/>
                  </a:lnTo>
                  <a:lnTo>
                    <a:pt x="359473" y="33451"/>
                  </a:lnTo>
                  <a:lnTo>
                    <a:pt x="348627" y="42100"/>
                  </a:lnTo>
                  <a:lnTo>
                    <a:pt x="341122" y="56045"/>
                  </a:lnTo>
                  <a:lnTo>
                    <a:pt x="338328" y="74917"/>
                  </a:lnTo>
                  <a:lnTo>
                    <a:pt x="341033" y="93891"/>
                  </a:lnTo>
                  <a:lnTo>
                    <a:pt x="348526" y="107251"/>
                  </a:lnTo>
                  <a:lnTo>
                    <a:pt x="359816" y="115150"/>
                  </a:lnTo>
                  <a:lnTo>
                    <a:pt x="373913" y="117741"/>
                  </a:lnTo>
                  <a:lnTo>
                    <a:pt x="386842" y="117741"/>
                  </a:lnTo>
                  <a:lnTo>
                    <a:pt x="392506" y="111277"/>
                  </a:lnTo>
                  <a:lnTo>
                    <a:pt x="395744" y="104813"/>
                  </a:lnTo>
                  <a:lnTo>
                    <a:pt x="396544" y="105625"/>
                  </a:lnTo>
                  <a:lnTo>
                    <a:pt x="396544" y="115328"/>
                  </a:lnTo>
                  <a:lnTo>
                    <a:pt x="395465" y="124028"/>
                  </a:lnTo>
                  <a:lnTo>
                    <a:pt x="392201" y="129768"/>
                  </a:lnTo>
                  <a:lnTo>
                    <a:pt x="386651" y="132943"/>
                  </a:lnTo>
                  <a:lnTo>
                    <a:pt x="378764" y="133908"/>
                  </a:lnTo>
                  <a:lnTo>
                    <a:pt x="366636" y="133908"/>
                  </a:lnTo>
                  <a:lnTo>
                    <a:pt x="364197" y="129870"/>
                  </a:lnTo>
                  <a:lnTo>
                    <a:pt x="362572" y="125831"/>
                  </a:lnTo>
                  <a:lnTo>
                    <a:pt x="340753" y="129870"/>
                  </a:lnTo>
                  <a:lnTo>
                    <a:pt x="345287" y="139293"/>
                  </a:lnTo>
                  <a:lnTo>
                    <a:pt x="353390" y="145834"/>
                  </a:lnTo>
                  <a:lnTo>
                    <a:pt x="364070" y="149644"/>
                  </a:lnTo>
                  <a:lnTo>
                    <a:pt x="376339" y="150876"/>
                  </a:lnTo>
                  <a:lnTo>
                    <a:pt x="399834" y="146532"/>
                  </a:lnTo>
                  <a:lnTo>
                    <a:pt x="412115" y="136740"/>
                  </a:lnTo>
                  <a:lnTo>
                    <a:pt x="413194" y="133908"/>
                  </a:lnTo>
                  <a:lnTo>
                    <a:pt x="416814" y="124523"/>
                  </a:lnTo>
                  <a:lnTo>
                    <a:pt x="417576" y="112903"/>
                  </a:lnTo>
                  <a:lnTo>
                    <a:pt x="417576" y="104813"/>
                  </a:lnTo>
                  <a:lnTo>
                    <a:pt x="417576" y="99161"/>
                  </a:lnTo>
                  <a:lnTo>
                    <a:pt x="417576" y="46634"/>
                  </a:lnTo>
                  <a:lnTo>
                    <a:pt x="417576" y="42595"/>
                  </a:lnTo>
                  <a:lnTo>
                    <a:pt x="417576" y="32092"/>
                  </a:lnTo>
                  <a:close/>
                </a:path>
                <a:path w="556260" h="151129">
                  <a:moveTo>
                    <a:pt x="512064" y="73875"/>
                  </a:moveTo>
                  <a:lnTo>
                    <a:pt x="510540" y="63423"/>
                  </a:lnTo>
                  <a:lnTo>
                    <a:pt x="509397" y="55575"/>
                  </a:lnTo>
                  <a:lnTo>
                    <a:pt x="503809" y="45745"/>
                  </a:lnTo>
                  <a:lnTo>
                    <a:pt x="501650" y="41935"/>
                  </a:lnTo>
                  <a:lnTo>
                    <a:pt x="489419" y="33578"/>
                  </a:lnTo>
                  <a:lnTo>
                    <a:pt x="489419" y="52171"/>
                  </a:lnTo>
                  <a:lnTo>
                    <a:pt x="489419" y="63423"/>
                  </a:lnTo>
                  <a:lnTo>
                    <a:pt x="455460" y="63423"/>
                  </a:lnTo>
                  <a:lnTo>
                    <a:pt x="456272" y="52171"/>
                  </a:lnTo>
                  <a:lnTo>
                    <a:pt x="462737" y="45745"/>
                  </a:lnTo>
                  <a:lnTo>
                    <a:pt x="482955" y="45745"/>
                  </a:lnTo>
                  <a:lnTo>
                    <a:pt x="489419" y="52171"/>
                  </a:lnTo>
                  <a:lnTo>
                    <a:pt x="489419" y="33578"/>
                  </a:lnTo>
                  <a:lnTo>
                    <a:pt x="489204" y="33426"/>
                  </a:lnTo>
                  <a:lnTo>
                    <a:pt x="472440" y="30480"/>
                  </a:lnTo>
                  <a:lnTo>
                    <a:pt x="456006" y="33439"/>
                  </a:lnTo>
                  <a:lnTo>
                    <a:pt x="443522" y="42037"/>
                  </a:lnTo>
                  <a:lnTo>
                    <a:pt x="435584" y="55905"/>
                  </a:lnTo>
                  <a:lnTo>
                    <a:pt x="432930" y="73875"/>
                  </a:lnTo>
                  <a:lnTo>
                    <a:pt x="432930" y="75476"/>
                  </a:lnTo>
                  <a:lnTo>
                    <a:pt x="435597" y="93459"/>
                  </a:lnTo>
                  <a:lnTo>
                    <a:pt x="443623" y="107327"/>
                  </a:lnTo>
                  <a:lnTo>
                    <a:pt x="456349" y="115925"/>
                  </a:lnTo>
                  <a:lnTo>
                    <a:pt x="473252" y="118872"/>
                  </a:lnTo>
                  <a:lnTo>
                    <a:pt x="485203" y="117690"/>
                  </a:lnTo>
                  <a:lnTo>
                    <a:pt x="495490" y="114160"/>
                  </a:lnTo>
                  <a:lnTo>
                    <a:pt x="503948" y="108369"/>
                  </a:lnTo>
                  <a:lnTo>
                    <a:pt x="509143" y="101993"/>
                  </a:lnTo>
                  <a:lnTo>
                    <a:pt x="510451" y="100393"/>
                  </a:lnTo>
                  <a:lnTo>
                    <a:pt x="494271" y="91554"/>
                  </a:lnTo>
                  <a:lnTo>
                    <a:pt x="489419" y="98780"/>
                  </a:lnTo>
                  <a:lnTo>
                    <a:pt x="483755" y="101993"/>
                  </a:lnTo>
                  <a:lnTo>
                    <a:pt x="474865" y="101993"/>
                  </a:lnTo>
                  <a:lnTo>
                    <a:pt x="466356" y="100495"/>
                  </a:lnTo>
                  <a:lnTo>
                    <a:pt x="460197" y="95973"/>
                  </a:lnTo>
                  <a:lnTo>
                    <a:pt x="456323" y="88442"/>
                  </a:lnTo>
                  <a:lnTo>
                    <a:pt x="454647" y="77889"/>
                  </a:lnTo>
                  <a:lnTo>
                    <a:pt x="511251" y="77889"/>
                  </a:lnTo>
                  <a:lnTo>
                    <a:pt x="511251" y="76288"/>
                  </a:lnTo>
                  <a:lnTo>
                    <a:pt x="512064" y="75476"/>
                  </a:lnTo>
                  <a:lnTo>
                    <a:pt x="512064" y="73875"/>
                  </a:lnTo>
                  <a:close/>
                </a:path>
                <a:path w="556260" h="151129">
                  <a:moveTo>
                    <a:pt x="519315" y="0"/>
                  </a:moveTo>
                  <a:lnTo>
                    <a:pt x="496824" y="0"/>
                  </a:lnTo>
                  <a:lnTo>
                    <a:pt x="496824" y="3225"/>
                  </a:lnTo>
                  <a:lnTo>
                    <a:pt x="506463" y="3225"/>
                  </a:lnTo>
                  <a:lnTo>
                    <a:pt x="506463" y="27432"/>
                  </a:lnTo>
                  <a:lnTo>
                    <a:pt x="511276" y="27432"/>
                  </a:lnTo>
                  <a:lnTo>
                    <a:pt x="511276" y="3225"/>
                  </a:lnTo>
                  <a:lnTo>
                    <a:pt x="519315" y="3225"/>
                  </a:lnTo>
                  <a:lnTo>
                    <a:pt x="519315" y="0"/>
                  </a:lnTo>
                  <a:close/>
                </a:path>
                <a:path w="556260" h="151129">
                  <a:moveTo>
                    <a:pt x="556260" y="0"/>
                  </a:moveTo>
                  <a:lnTo>
                    <a:pt x="549833" y="0"/>
                  </a:lnTo>
                  <a:lnTo>
                    <a:pt x="541807" y="20980"/>
                  </a:lnTo>
                  <a:lnTo>
                    <a:pt x="533641" y="3225"/>
                  </a:lnTo>
                  <a:lnTo>
                    <a:pt x="532168" y="0"/>
                  </a:lnTo>
                  <a:lnTo>
                    <a:pt x="525741" y="0"/>
                  </a:lnTo>
                  <a:lnTo>
                    <a:pt x="525741" y="27432"/>
                  </a:lnTo>
                  <a:lnTo>
                    <a:pt x="528955" y="27432"/>
                  </a:lnTo>
                  <a:lnTo>
                    <a:pt x="528955" y="3225"/>
                  </a:lnTo>
                  <a:lnTo>
                    <a:pt x="530555" y="3225"/>
                  </a:lnTo>
                  <a:lnTo>
                    <a:pt x="540194" y="27432"/>
                  </a:lnTo>
                  <a:lnTo>
                    <a:pt x="543407" y="27432"/>
                  </a:lnTo>
                  <a:lnTo>
                    <a:pt x="545541" y="20980"/>
                  </a:lnTo>
                  <a:lnTo>
                    <a:pt x="551446" y="3225"/>
                  </a:lnTo>
                  <a:lnTo>
                    <a:pt x="551446" y="27432"/>
                  </a:lnTo>
                  <a:lnTo>
                    <a:pt x="556260" y="27432"/>
                  </a:lnTo>
                  <a:lnTo>
                    <a:pt x="556260" y="3225"/>
                  </a:lnTo>
                  <a:lnTo>
                    <a:pt x="5562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71345" y="358774"/>
            <a:ext cx="4386580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dirty="0" err="1">
                <a:solidFill>
                  <a:srgbClr val="FF7900"/>
                </a:solidFill>
                <a:latin typeface="Helvetica 75 Bold" panose="020B0804020202020204" pitchFamily="34" charset="0"/>
              </a:rPr>
              <a:t>Neuroteam</a:t>
            </a:r>
            <a:endParaRPr lang="en-US" dirty="0">
              <a:solidFill>
                <a:srgbClr val="FF7900"/>
              </a:solidFill>
              <a:latin typeface="Helvetica 75 Bold" panose="020B0804020202020204" pitchFamily="34" charset="0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212073" y="15864"/>
            <a:ext cx="4836052" cy="4058792"/>
            <a:chOff x="3012916" y="0"/>
            <a:chExt cx="4836052" cy="4058792"/>
          </a:xfrm>
        </p:grpSpPr>
        <p:sp>
          <p:nvSpPr>
            <p:cNvPr id="12" name="object 12"/>
            <p:cNvSpPr/>
            <p:nvPr/>
          </p:nvSpPr>
          <p:spPr>
            <a:xfrm>
              <a:off x="5813793" y="0"/>
              <a:ext cx="2035175" cy="451484"/>
            </a:xfrm>
            <a:custGeom>
              <a:avLst/>
              <a:gdLst/>
              <a:ahLst/>
              <a:cxnLst/>
              <a:rect l="l" t="t" r="r" b="b"/>
              <a:pathLst>
                <a:path w="2035175" h="451484">
                  <a:moveTo>
                    <a:pt x="0" y="0"/>
                  </a:moveTo>
                  <a:lnTo>
                    <a:pt x="227089" y="377444"/>
                  </a:lnTo>
                  <a:lnTo>
                    <a:pt x="284112" y="429180"/>
                  </a:lnTo>
                  <a:lnTo>
                    <a:pt x="321565" y="445184"/>
                  </a:lnTo>
                  <a:lnTo>
                    <a:pt x="359804" y="451103"/>
                  </a:lnTo>
                  <a:lnTo>
                    <a:pt x="1675270" y="451103"/>
                  </a:lnTo>
                  <a:lnTo>
                    <a:pt x="1712598" y="445184"/>
                  </a:lnTo>
                  <a:lnTo>
                    <a:pt x="1750152" y="429180"/>
                  </a:lnTo>
                  <a:lnTo>
                    <a:pt x="1783444" y="405723"/>
                  </a:lnTo>
                  <a:lnTo>
                    <a:pt x="1807985" y="377444"/>
                  </a:lnTo>
                  <a:lnTo>
                    <a:pt x="2035074" y="0"/>
                  </a:lnTo>
                </a:path>
              </a:pathLst>
            </a:custGeom>
            <a:ln w="9525">
              <a:solidFill>
                <a:srgbClr val="EC6C0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12916" y="3005327"/>
              <a:ext cx="1245235" cy="1053465"/>
            </a:xfrm>
            <a:custGeom>
              <a:avLst/>
              <a:gdLst/>
              <a:ahLst/>
              <a:cxnLst/>
              <a:rect l="l" t="t" r="r" b="b"/>
              <a:pathLst>
                <a:path w="1245235" h="1053464">
                  <a:moveTo>
                    <a:pt x="958119" y="31242"/>
                  </a:moveTo>
                  <a:lnTo>
                    <a:pt x="947773" y="19234"/>
                  </a:lnTo>
                  <a:lnTo>
                    <a:pt x="933831" y="9286"/>
                  </a:lnTo>
                  <a:lnTo>
                    <a:pt x="917936" y="2506"/>
                  </a:lnTo>
                  <a:lnTo>
                    <a:pt x="901731" y="0"/>
                  </a:lnTo>
                  <a:lnTo>
                    <a:pt x="343439" y="0"/>
                  </a:lnTo>
                  <a:lnTo>
                    <a:pt x="297523" y="19234"/>
                  </a:lnTo>
                  <a:lnTo>
                    <a:pt x="7905" y="495300"/>
                  </a:lnTo>
                  <a:lnTo>
                    <a:pt x="0" y="526208"/>
                  </a:lnTo>
                  <a:lnTo>
                    <a:pt x="1976" y="542895"/>
                  </a:lnTo>
                  <a:lnTo>
                    <a:pt x="287051" y="1021816"/>
                  </a:lnTo>
                  <a:lnTo>
                    <a:pt x="327235" y="1050575"/>
                  </a:lnTo>
                  <a:lnTo>
                    <a:pt x="343439" y="1053084"/>
                  </a:lnTo>
                  <a:lnTo>
                    <a:pt x="901731" y="1053084"/>
                  </a:lnTo>
                  <a:lnTo>
                    <a:pt x="947648" y="1033833"/>
                  </a:lnTo>
                  <a:lnTo>
                    <a:pt x="1237265" y="557784"/>
                  </a:lnTo>
                  <a:lnTo>
                    <a:pt x="1245171" y="526875"/>
                  </a:lnTo>
                  <a:lnTo>
                    <a:pt x="1243195" y="510188"/>
                  </a:lnTo>
                  <a:lnTo>
                    <a:pt x="1237265" y="495300"/>
                  </a:lnTo>
                  <a:lnTo>
                    <a:pt x="958119" y="31242"/>
                  </a:lnTo>
                  <a:close/>
                </a:path>
              </a:pathLst>
            </a:custGeom>
            <a:ln w="9525">
              <a:solidFill>
                <a:srgbClr val="EC6C0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263885" y="4506482"/>
            <a:ext cx="1504697" cy="23468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lang="en-US" sz="1400" b="1">
                <a:solidFill>
                  <a:srgbClr val="FFFFFF"/>
                </a:solidFill>
                <a:latin typeface="Helvetica 75 Bold" panose="020B0804020202020204" pitchFamily="34" charset="0"/>
                <a:cs typeface="Arial"/>
              </a:rPr>
              <a:t>September 2022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0B6DEC3-4807-438F-9A21-A727D580A69C}"/>
              </a:ext>
            </a:extLst>
          </p:cNvPr>
          <p:cNvSpPr txBox="1"/>
          <p:nvPr/>
        </p:nvSpPr>
        <p:spPr>
          <a:xfrm>
            <a:off x="371345" y="2828288"/>
            <a:ext cx="3210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 75 Bold" panose="020B0804020202020204" pitchFamily="34" charset="0"/>
              </a:rPr>
              <a:t>ILO GBDN </a:t>
            </a:r>
          </a:p>
          <a:p>
            <a:r>
              <a:rPr lang="en-US" sz="1600" dirty="0">
                <a:latin typeface="Helvetica 75 Bold" panose="020B0804020202020204" pitchFamily="34" charset="0"/>
              </a:rPr>
              <a:t>9</a:t>
            </a:r>
            <a:r>
              <a:rPr lang="en-US" sz="1600" baseline="30000" dirty="0">
                <a:latin typeface="Helvetica 75 Bold" panose="020B0804020202020204" pitchFamily="34" charset="0"/>
              </a:rPr>
              <a:t>th</a:t>
            </a:r>
            <a:r>
              <a:rPr lang="en-US" sz="1600" dirty="0">
                <a:latin typeface="Helvetica 75 Bold" panose="020B0804020202020204" pitchFamily="34" charset="0"/>
              </a:rPr>
              <a:t> annual conference </a:t>
            </a:r>
          </a:p>
          <a:p>
            <a:r>
              <a:rPr lang="en-US" sz="1600" dirty="0">
                <a:latin typeface="Helvetica 75 Bold" panose="020B0804020202020204" pitchFamily="34" charset="0"/>
              </a:rPr>
              <a:t>November 28</a:t>
            </a:r>
            <a:r>
              <a:rPr lang="en-US" sz="1600" baseline="30000" dirty="0">
                <a:latin typeface="Helvetica 75 Bold" panose="020B0804020202020204" pitchFamily="34" charset="0"/>
              </a:rPr>
              <a:t>th</a:t>
            </a:r>
            <a:r>
              <a:rPr lang="en-US" sz="1600" dirty="0">
                <a:latin typeface="Helvetica 75 Bold" panose="020B0804020202020204" pitchFamily="34" charset="0"/>
              </a:rPr>
              <a:t>, 2022</a:t>
            </a:r>
          </a:p>
        </p:txBody>
      </p:sp>
      <p:sp>
        <p:nvSpPr>
          <p:cNvPr id="18" name="ZoneTexte 8">
            <a:extLst>
              <a:ext uri="{FF2B5EF4-FFF2-40B4-BE49-F238E27FC236}">
                <a16:creationId xmlns:a16="http://schemas.microsoft.com/office/drawing/2014/main" id="{5D39690E-3225-4B82-B164-E2458D529B96}"/>
              </a:ext>
            </a:extLst>
          </p:cNvPr>
          <p:cNvSpPr txBox="1"/>
          <p:nvPr/>
        </p:nvSpPr>
        <p:spPr>
          <a:xfrm>
            <a:off x="6922787" y="4506482"/>
            <a:ext cx="1914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 75 Bold" panose="020B0804020202020204" pitchFamily="34" charset="0"/>
              </a:rPr>
              <a:t>Dr Mariana GUEZ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3A932D-E43F-43E3-B0DF-DA6C78E60BDF}"/>
              </a:ext>
            </a:extLst>
          </p:cNvPr>
          <p:cNvSpPr txBox="1"/>
          <p:nvPr/>
        </p:nvSpPr>
        <p:spPr>
          <a:xfrm>
            <a:off x="240444" y="1538941"/>
            <a:ext cx="86631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effectLst/>
                <a:latin typeface="Helvetica 75 Bold" panose="020B08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“Unlocking the potential of neurodivergent talent”</a:t>
            </a:r>
            <a:endParaRPr lang="en-GB" sz="2800" dirty="0">
              <a:solidFill>
                <a:schemeClr val="tx1"/>
              </a:solidFill>
              <a:latin typeface="Helvetica 75 Bold" panose="020B08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61C1B8E3-7AB6-4BC0-900B-18F41BE7C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750"/>
            <a:ext cx="9144000" cy="21771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645EDE0-EB03-4F61-9A37-77F70E3B5E18}"/>
              </a:ext>
            </a:extLst>
          </p:cNvPr>
          <p:cNvSpPr/>
          <p:nvPr/>
        </p:nvSpPr>
        <p:spPr>
          <a:xfrm>
            <a:off x="0" y="666750"/>
            <a:ext cx="9144000" cy="2177143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object 2"/>
          <p:cNvGrpSpPr/>
          <p:nvPr/>
        </p:nvGrpSpPr>
        <p:grpSpPr>
          <a:xfrm>
            <a:off x="-4762" y="2007"/>
            <a:ext cx="4755515" cy="3085465"/>
            <a:chOff x="-4762" y="0"/>
            <a:chExt cx="4755515" cy="3085465"/>
          </a:xfrm>
          <a:solidFill>
            <a:schemeClr val="bg1"/>
          </a:solidFill>
        </p:grpSpPr>
        <p:sp>
          <p:nvSpPr>
            <p:cNvPr id="3" name="object 3"/>
            <p:cNvSpPr/>
            <p:nvPr/>
          </p:nvSpPr>
          <p:spPr>
            <a:xfrm>
              <a:off x="0" y="0"/>
              <a:ext cx="4745990" cy="3075940"/>
            </a:xfrm>
            <a:custGeom>
              <a:avLst/>
              <a:gdLst/>
              <a:ahLst/>
              <a:cxnLst/>
              <a:rect l="l" t="t" r="r" b="b"/>
              <a:pathLst>
                <a:path w="4745990" h="3075940">
                  <a:moveTo>
                    <a:pt x="4429985" y="0"/>
                  </a:moveTo>
                  <a:lnTo>
                    <a:pt x="0" y="0"/>
                  </a:lnTo>
                  <a:lnTo>
                    <a:pt x="0" y="2455128"/>
                  </a:lnTo>
                  <a:lnTo>
                    <a:pt x="283845" y="2929128"/>
                  </a:lnTo>
                  <a:lnTo>
                    <a:pt x="313539" y="2967437"/>
                  </a:lnTo>
                  <a:lnTo>
                    <a:pt x="351892" y="3002223"/>
                  </a:lnTo>
                  <a:lnTo>
                    <a:pt x="396624" y="3031950"/>
                  </a:lnTo>
                  <a:lnTo>
                    <a:pt x="445455" y="3055083"/>
                  </a:lnTo>
                  <a:lnTo>
                    <a:pt x="496108" y="3070089"/>
                  </a:lnTo>
                  <a:lnTo>
                    <a:pt x="546303" y="3075432"/>
                  </a:lnTo>
                  <a:lnTo>
                    <a:pt x="3146298" y="3075432"/>
                  </a:lnTo>
                  <a:lnTo>
                    <a:pt x="3195094" y="3070089"/>
                  </a:lnTo>
                  <a:lnTo>
                    <a:pt x="3245372" y="3055083"/>
                  </a:lnTo>
                  <a:lnTo>
                    <a:pt x="3294506" y="3031950"/>
                  </a:lnTo>
                  <a:lnTo>
                    <a:pt x="3339874" y="3002223"/>
                  </a:lnTo>
                  <a:lnTo>
                    <a:pt x="3378849" y="2967437"/>
                  </a:lnTo>
                  <a:lnTo>
                    <a:pt x="3408807" y="2929128"/>
                  </a:lnTo>
                  <a:lnTo>
                    <a:pt x="4708779" y="758189"/>
                  </a:lnTo>
                  <a:lnTo>
                    <a:pt x="4729310" y="714810"/>
                  </a:lnTo>
                  <a:lnTo>
                    <a:pt x="4741629" y="665621"/>
                  </a:lnTo>
                  <a:lnTo>
                    <a:pt x="4745736" y="613362"/>
                  </a:lnTo>
                  <a:lnTo>
                    <a:pt x="4741629" y="560775"/>
                  </a:lnTo>
                  <a:lnTo>
                    <a:pt x="4729310" y="510601"/>
                  </a:lnTo>
                  <a:lnTo>
                    <a:pt x="4708779" y="465582"/>
                  </a:lnTo>
                  <a:lnTo>
                    <a:pt x="442998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4745990" cy="3075940"/>
            </a:xfrm>
            <a:custGeom>
              <a:avLst/>
              <a:gdLst/>
              <a:ahLst/>
              <a:cxnLst/>
              <a:rect l="l" t="t" r="r" b="b"/>
              <a:pathLst>
                <a:path w="4745990" h="3075940">
                  <a:moveTo>
                    <a:pt x="0" y="2455128"/>
                  </a:moveTo>
                  <a:lnTo>
                    <a:pt x="283845" y="2929128"/>
                  </a:lnTo>
                  <a:lnTo>
                    <a:pt x="313539" y="2967437"/>
                  </a:lnTo>
                  <a:lnTo>
                    <a:pt x="351892" y="3002223"/>
                  </a:lnTo>
                  <a:lnTo>
                    <a:pt x="396624" y="3031950"/>
                  </a:lnTo>
                  <a:lnTo>
                    <a:pt x="445455" y="3055083"/>
                  </a:lnTo>
                  <a:lnTo>
                    <a:pt x="496108" y="3070089"/>
                  </a:lnTo>
                  <a:lnTo>
                    <a:pt x="546303" y="3075432"/>
                  </a:lnTo>
                  <a:lnTo>
                    <a:pt x="3146298" y="3075432"/>
                  </a:lnTo>
                  <a:lnTo>
                    <a:pt x="3195094" y="3070089"/>
                  </a:lnTo>
                  <a:lnTo>
                    <a:pt x="3245372" y="3055083"/>
                  </a:lnTo>
                  <a:lnTo>
                    <a:pt x="3294506" y="3031950"/>
                  </a:lnTo>
                  <a:lnTo>
                    <a:pt x="3339874" y="3002223"/>
                  </a:lnTo>
                  <a:lnTo>
                    <a:pt x="3378849" y="2967437"/>
                  </a:lnTo>
                  <a:lnTo>
                    <a:pt x="3408807" y="2929128"/>
                  </a:lnTo>
                  <a:lnTo>
                    <a:pt x="4708779" y="758189"/>
                  </a:lnTo>
                  <a:lnTo>
                    <a:pt x="4729310" y="714810"/>
                  </a:lnTo>
                  <a:lnTo>
                    <a:pt x="4741629" y="665621"/>
                  </a:lnTo>
                  <a:lnTo>
                    <a:pt x="4745736" y="613362"/>
                  </a:lnTo>
                  <a:lnTo>
                    <a:pt x="4741629" y="560775"/>
                  </a:lnTo>
                  <a:lnTo>
                    <a:pt x="4729310" y="510601"/>
                  </a:lnTo>
                  <a:lnTo>
                    <a:pt x="4708779" y="465582"/>
                  </a:lnTo>
                  <a:lnTo>
                    <a:pt x="4429985" y="0"/>
                  </a:lnTo>
                </a:path>
              </a:pathLst>
            </a:custGeom>
            <a:grpFill/>
            <a:ln w="9525">
              <a:solidFill>
                <a:srgbClr val="FF79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30774" y="530807"/>
            <a:ext cx="3780943" cy="97725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 marR="5080">
              <a:lnSpc>
                <a:spcPts val="3400"/>
              </a:lnSpc>
              <a:spcBef>
                <a:spcPts val="775"/>
              </a:spcBef>
            </a:pPr>
            <a:r>
              <a:rPr lang="en-US" sz="3600" b="0" dirty="0">
                <a:solidFill>
                  <a:schemeClr val="tx1"/>
                </a:solidFill>
                <a:latin typeface="Helvetica 75 Bold" panose="020B0804020202020204" pitchFamily="34" charset="0"/>
                <a:cs typeface="Calibri"/>
              </a:rPr>
              <a:t>What is </a:t>
            </a:r>
            <a:r>
              <a:rPr lang="en-US" sz="3600" b="0" dirty="0">
                <a:solidFill>
                  <a:srgbClr val="FF7900"/>
                </a:solidFill>
                <a:latin typeface="Helvetica 75 Bold" panose="020B0804020202020204" pitchFamily="34" charset="0"/>
                <a:cs typeface="Calibri"/>
              </a:rPr>
              <a:t>neurodiversity?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802782" y="984248"/>
            <a:ext cx="4084442" cy="174855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95"/>
              </a:spcBef>
            </a:pPr>
            <a:r>
              <a:rPr lang="en-US" sz="2800" dirty="0">
                <a:solidFill>
                  <a:schemeClr val="bg1"/>
                </a:solidFill>
                <a:latin typeface="Helvetica 75 Bold" panose="020B0804020202020204" pitchFamily="34" charset="0"/>
                <a:cs typeface="Arial"/>
              </a:rPr>
              <a:t>All the variations </a:t>
            </a:r>
          </a:p>
          <a:p>
            <a:pPr marL="12700" algn="l">
              <a:lnSpc>
                <a:spcPct val="100000"/>
              </a:lnSpc>
              <a:spcBef>
                <a:spcPts val="95"/>
              </a:spcBef>
            </a:pPr>
            <a:r>
              <a:rPr lang="en-US" sz="2800" dirty="0">
                <a:solidFill>
                  <a:schemeClr val="bg1"/>
                </a:solidFill>
                <a:latin typeface="Helvetica 75 Bold" panose="020B0804020202020204" pitchFamily="34" charset="0"/>
                <a:cs typeface="Arial"/>
              </a:rPr>
              <a:t>in human cognition, including neurotypicals &amp; neuroatypicals. 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85392" y="3115072"/>
            <a:ext cx="8601832" cy="5357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l">
              <a:lnSpc>
                <a:spcPct val="106000"/>
              </a:lnSpc>
              <a:spcBef>
                <a:spcPts val="95"/>
              </a:spcBef>
            </a:pPr>
            <a:r>
              <a:rPr lang="en-US" sz="1600" b="1" dirty="0">
                <a:latin typeface="Helvetica 75 Bold" panose="020B0804020202020204" pitchFamily="34" charset="0"/>
                <a:cs typeface="Arial"/>
              </a:rPr>
              <a:t>=&gt; Neurominorities = neuroatypicals = </a:t>
            </a:r>
            <a:r>
              <a:rPr lang="en-US" sz="1600" b="1" dirty="0" err="1">
                <a:latin typeface="Helvetica 75 Bold" panose="020B0804020202020204" pitchFamily="34" charset="0"/>
                <a:cs typeface="Arial"/>
              </a:rPr>
              <a:t>neurodivergents</a:t>
            </a:r>
            <a:r>
              <a:rPr lang="en-US" sz="1600" b="1" dirty="0">
                <a:latin typeface="Helvetica 75 Bold" panose="020B0804020202020204" pitchFamily="34" charset="0"/>
                <a:cs typeface="Arial"/>
              </a:rPr>
              <a:t> </a:t>
            </a:r>
          </a:p>
          <a:p>
            <a:pPr marL="12700" marR="5080" algn="l">
              <a:lnSpc>
                <a:spcPct val="106000"/>
              </a:lnSpc>
              <a:spcBef>
                <a:spcPts val="95"/>
              </a:spcBef>
            </a:pPr>
            <a:r>
              <a:rPr lang="en-US" sz="1600" b="1" dirty="0">
                <a:latin typeface="Helvetica 75 Bold" panose="020B0804020202020204" pitchFamily="34" charset="0"/>
                <a:cs typeface="Arial"/>
              </a:rPr>
              <a:t>estimated to represent </a:t>
            </a:r>
            <a:r>
              <a:rPr lang="en-US" sz="1600" b="1" dirty="0">
                <a:solidFill>
                  <a:srgbClr val="FF7900"/>
                </a:solidFill>
                <a:latin typeface="Helvetica 75 Bold" panose="020B0804020202020204" pitchFamily="34" charset="0"/>
                <a:cs typeface="Arial"/>
              </a:rPr>
              <a:t>20% of world’s population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18DE11D-5946-49AD-85BD-7324EEC50512}"/>
              </a:ext>
            </a:extLst>
          </p:cNvPr>
          <p:cNvSpPr txBox="1"/>
          <p:nvPr/>
        </p:nvSpPr>
        <p:spPr>
          <a:xfrm>
            <a:off x="1856095" y="3656580"/>
            <a:ext cx="774510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4150" marR="427355" lvl="7" indent="-171450" algn="l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Helvetica 55 Roman" panose="020B0604020202020204" pitchFamily="34" charset="0"/>
                <a:cs typeface="Arial Unicode MS"/>
              </a:rPr>
              <a:t>ASD (autism spectrum disorders)</a:t>
            </a:r>
          </a:p>
          <a:p>
            <a:pPr marL="184150" marR="427355" lvl="7" indent="-171450" algn="l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Helvetica 55 Roman" panose="020B0604020202020204" pitchFamily="34" charset="0"/>
                <a:cs typeface="Arial"/>
              </a:rPr>
              <a:t>“Dys”</a:t>
            </a:r>
            <a:r>
              <a:rPr lang="en-US" sz="1400" dirty="0">
                <a:solidFill>
                  <a:schemeClr val="tx1"/>
                </a:solidFill>
                <a:latin typeface="Helvetica 55 Roman" panose="020B0604020202020204" pitchFamily="34" charset="0"/>
                <a:cs typeface="Arial Unicode MS"/>
              </a:rPr>
              <a:t> disorders (dyscalculia, dyspraxia, </a:t>
            </a:r>
            <a:r>
              <a:rPr lang="en-US" sz="1400" dirty="0" err="1">
                <a:solidFill>
                  <a:schemeClr val="tx1"/>
                </a:solidFill>
                <a:latin typeface="Helvetica 55 Roman" panose="020B0604020202020204" pitchFamily="34" charset="0"/>
                <a:cs typeface="Arial Unicode MS"/>
              </a:rPr>
              <a:t>dysorthographia</a:t>
            </a:r>
            <a:r>
              <a:rPr lang="en-US" sz="1400" dirty="0">
                <a:solidFill>
                  <a:schemeClr val="tx1"/>
                </a:solidFill>
                <a:latin typeface="Helvetica 55 Roman" panose="020B0604020202020204" pitchFamily="34" charset="0"/>
                <a:cs typeface="Arial Unicode MS"/>
              </a:rPr>
              <a:t>, …)</a:t>
            </a:r>
          </a:p>
          <a:p>
            <a:pPr marL="184150" marR="427355" lvl="7" indent="-171450" algn="l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Helvetica 55 Roman" panose="020B0604020202020204" pitchFamily="34" charset="0"/>
                <a:cs typeface="Arial"/>
              </a:rPr>
              <a:t>ADHD (attention deficit/hyperactivity disorder)</a:t>
            </a:r>
          </a:p>
          <a:p>
            <a:pPr marL="184150" marR="427355" lvl="7" indent="-171450" algn="l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Helvetica 55 Roman" panose="020B0604020202020204" pitchFamily="34" charset="0"/>
                <a:cs typeface="Arial"/>
              </a:rPr>
              <a:t>HIP (high intellectual potential) </a:t>
            </a:r>
          </a:p>
          <a:p>
            <a:pPr marL="184150" marR="427355" lvl="7" indent="-171450" algn="l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Helvetica 55 Roman" panose="020B0604020202020204" pitchFamily="34" charset="0"/>
                <a:cs typeface="Arial Unicode MS"/>
              </a:rPr>
              <a:t>…</a:t>
            </a:r>
          </a:p>
        </p:txBody>
      </p:sp>
      <p:sp>
        <p:nvSpPr>
          <p:cNvPr id="23" name="Freeform 26">
            <a:extLst>
              <a:ext uri="{FF2B5EF4-FFF2-40B4-BE49-F238E27FC236}">
                <a16:creationId xmlns:a16="http://schemas.microsoft.com/office/drawing/2014/main" id="{54A56F70-2453-43E7-9961-BF0AA68774BF}"/>
              </a:ext>
            </a:extLst>
          </p:cNvPr>
          <p:cNvSpPr>
            <a:spLocks noEditPoints="1"/>
          </p:cNvSpPr>
          <p:nvPr/>
        </p:nvSpPr>
        <p:spPr bwMode="auto">
          <a:xfrm>
            <a:off x="685800" y="3732294"/>
            <a:ext cx="886382" cy="859074"/>
          </a:xfrm>
          <a:custGeom>
            <a:avLst/>
            <a:gdLst>
              <a:gd name="T0" fmla="*/ 0 w 1134"/>
              <a:gd name="T1" fmla="*/ 0 h 1100"/>
              <a:gd name="T2" fmla="*/ 0 w 1134"/>
              <a:gd name="T3" fmla="*/ 666 h 1100"/>
              <a:gd name="T4" fmla="*/ 118 w 1134"/>
              <a:gd name="T5" fmla="*/ 666 h 1100"/>
              <a:gd name="T6" fmla="*/ 78 w 1134"/>
              <a:gd name="T7" fmla="*/ 600 h 1100"/>
              <a:gd name="T8" fmla="*/ 67 w 1134"/>
              <a:gd name="T9" fmla="*/ 600 h 1100"/>
              <a:gd name="T10" fmla="*/ 67 w 1134"/>
              <a:gd name="T11" fmla="*/ 66 h 1100"/>
              <a:gd name="T12" fmla="*/ 1067 w 1134"/>
              <a:gd name="T13" fmla="*/ 66 h 1100"/>
              <a:gd name="T14" fmla="*/ 1067 w 1134"/>
              <a:gd name="T15" fmla="*/ 600 h 1100"/>
              <a:gd name="T16" fmla="*/ 1056 w 1134"/>
              <a:gd name="T17" fmla="*/ 600 h 1100"/>
              <a:gd name="T18" fmla="*/ 1016 w 1134"/>
              <a:gd name="T19" fmla="*/ 666 h 1100"/>
              <a:gd name="T20" fmla="*/ 1134 w 1134"/>
              <a:gd name="T21" fmla="*/ 666 h 1100"/>
              <a:gd name="T22" fmla="*/ 1134 w 1134"/>
              <a:gd name="T23" fmla="*/ 0 h 1100"/>
              <a:gd name="T24" fmla="*/ 0 w 1134"/>
              <a:gd name="T25" fmla="*/ 0 h 1100"/>
              <a:gd name="T26" fmla="*/ 1017 w 1134"/>
              <a:gd name="T27" fmla="*/ 689 h 1100"/>
              <a:gd name="T28" fmla="*/ 867 w 1134"/>
              <a:gd name="T29" fmla="*/ 743 h 1100"/>
              <a:gd name="T30" fmla="*/ 827 w 1134"/>
              <a:gd name="T31" fmla="*/ 739 h 1100"/>
              <a:gd name="T32" fmla="*/ 829 w 1134"/>
              <a:gd name="T33" fmla="*/ 743 h 1100"/>
              <a:gd name="T34" fmla="*/ 867 w 1134"/>
              <a:gd name="T35" fmla="*/ 871 h 1100"/>
              <a:gd name="T36" fmla="*/ 867 w 1134"/>
              <a:gd name="T37" fmla="*/ 1100 h 1100"/>
              <a:gd name="T38" fmla="*/ 1134 w 1134"/>
              <a:gd name="T39" fmla="*/ 1100 h 1100"/>
              <a:gd name="T40" fmla="*/ 1134 w 1134"/>
              <a:gd name="T41" fmla="*/ 871 h 1100"/>
              <a:gd name="T42" fmla="*/ 1017 w 1134"/>
              <a:gd name="T43" fmla="*/ 689 h 1100"/>
              <a:gd name="T44" fmla="*/ 267 w 1134"/>
              <a:gd name="T45" fmla="*/ 871 h 1100"/>
              <a:gd name="T46" fmla="*/ 305 w 1134"/>
              <a:gd name="T47" fmla="*/ 743 h 1100"/>
              <a:gd name="T48" fmla="*/ 307 w 1134"/>
              <a:gd name="T49" fmla="*/ 739 h 1100"/>
              <a:gd name="T50" fmla="*/ 267 w 1134"/>
              <a:gd name="T51" fmla="*/ 743 h 1100"/>
              <a:gd name="T52" fmla="*/ 117 w 1134"/>
              <a:gd name="T53" fmla="*/ 689 h 1100"/>
              <a:gd name="T54" fmla="*/ 0 w 1134"/>
              <a:gd name="T55" fmla="*/ 871 h 1100"/>
              <a:gd name="T56" fmla="*/ 0 w 1134"/>
              <a:gd name="T57" fmla="*/ 1044 h 1100"/>
              <a:gd name="T58" fmla="*/ 0 w 1134"/>
              <a:gd name="T59" fmla="*/ 1044 h 1100"/>
              <a:gd name="T60" fmla="*/ 56 w 1134"/>
              <a:gd name="T61" fmla="*/ 1100 h 1100"/>
              <a:gd name="T62" fmla="*/ 287 w 1134"/>
              <a:gd name="T63" fmla="*/ 1100 h 1100"/>
              <a:gd name="T64" fmla="*/ 267 w 1134"/>
              <a:gd name="T65" fmla="*/ 1044 h 1100"/>
              <a:gd name="T66" fmla="*/ 267 w 1134"/>
              <a:gd name="T67" fmla="*/ 871 h 1100"/>
              <a:gd name="T68" fmla="*/ 717 w 1134"/>
              <a:gd name="T69" fmla="*/ 690 h 1100"/>
              <a:gd name="T70" fmla="*/ 567 w 1134"/>
              <a:gd name="T71" fmla="*/ 744 h 1100"/>
              <a:gd name="T72" fmla="*/ 417 w 1134"/>
              <a:gd name="T73" fmla="*/ 690 h 1100"/>
              <a:gd name="T74" fmla="*/ 300 w 1134"/>
              <a:gd name="T75" fmla="*/ 872 h 1100"/>
              <a:gd name="T76" fmla="*/ 300 w 1134"/>
              <a:gd name="T77" fmla="*/ 1044 h 1100"/>
              <a:gd name="T78" fmla="*/ 300 w 1134"/>
              <a:gd name="T79" fmla="*/ 1044 h 1100"/>
              <a:gd name="T80" fmla="*/ 356 w 1134"/>
              <a:gd name="T81" fmla="*/ 1100 h 1100"/>
              <a:gd name="T82" fmla="*/ 834 w 1134"/>
              <a:gd name="T83" fmla="*/ 1100 h 1100"/>
              <a:gd name="T84" fmla="*/ 834 w 1134"/>
              <a:gd name="T85" fmla="*/ 872 h 1100"/>
              <a:gd name="T86" fmla="*/ 717 w 1134"/>
              <a:gd name="T87" fmla="*/ 690 h 1100"/>
              <a:gd name="T88" fmla="*/ 867 w 1134"/>
              <a:gd name="T89" fmla="*/ 698 h 1100"/>
              <a:gd name="T90" fmla="*/ 1034 w 1134"/>
              <a:gd name="T91" fmla="*/ 532 h 1100"/>
              <a:gd name="T92" fmla="*/ 867 w 1134"/>
              <a:gd name="T93" fmla="*/ 365 h 1100"/>
              <a:gd name="T94" fmla="*/ 737 w 1134"/>
              <a:gd name="T95" fmla="*/ 427 h 1100"/>
              <a:gd name="T96" fmla="*/ 767 w 1134"/>
              <a:gd name="T97" fmla="*/ 532 h 1100"/>
              <a:gd name="T98" fmla="*/ 737 w 1134"/>
              <a:gd name="T99" fmla="*/ 636 h 1100"/>
              <a:gd name="T100" fmla="*/ 867 w 1134"/>
              <a:gd name="T101" fmla="*/ 698 h 1100"/>
              <a:gd name="T102" fmla="*/ 267 w 1134"/>
              <a:gd name="T103" fmla="*/ 365 h 1100"/>
              <a:gd name="T104" fmla="*/ 100 w 1134"/>
              <a:gd name="T105" fmla="*/ 532 h 1100"/>
              <a:gd name="T106" fmla="*/ 267 w 1134"/>
              <a:gd name="T107" fmla="*/ 698 h 1100"/>
              <a:gd name="T108" fmla="*/ 397 w 1134"/>
              <a:gd name="T109" fmla="*/ 636 h 1100"/>
              <a:gd name="T110" fmla="*/ 367 w 1134"/>
              <a:gd name="T111" fmla="*/ 532 h 1100"/>
              <a:gd name="T112" fmla="*/ 397 w 1134"/>
              <a:gd name="T113" fmla="*/ 427 h 1100"/>
              <a:gd name="T114" fmla="*/ 267 w 1134"/>
              <a:gd name="T115" fmla="*/ 365 h 1100"/>
              <a:gd name="T116" fmla="*/ 567 w 1134"/>
              <a:gd name="T117" fmla="*/ 698 h 1100"/>
              <a:gd name="T118" fmla="*/ 734 w 1134"/>
              <a:gd name="T119" fmla="*/ 532 h 1100"/>
              <a:gd name="T120" fmla="*/ 567 w 1134"/>
              <a:gd name="T121" fmla="*/ 365 h 1100"/>
              <a:gd name="T122" fmla="*/ 400 w 1134"/>
              <a:gd name="T123" fmla="*/ 532 h 1100"/>
              <a:gd name="T124" fmla="*/ 567 w 1134"/>
              <a:gd name="T125" fmla="*/ 698 h 1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34" h="1100">
                <a:moveTo>
                  <a:pt x="0" y="0"/>
                </a:moveTo>
                <a:cubicBezTo>
                  <a:pt x="0" y="666"/>
                  <a:pt x="0" y="666"/>
                  <a:pt x="0" y="666"/>
                </a:cubicBezTo>
                <a:cubicBezTo>
                  <a:pt x="118" y="666"/>
                  <a:pt x="118" y="666"/>
                  <a:pt x="118" y="666"/>
                </a:cubicBezTo>
                <a:cubicBezTo>
                  <a:pt x="101" y="647"/>
                  <a:pt x="87" y="625"/>
                  <a:pt x="78" y="600"/>
                </a:cubicBezTo>
                <a:cubicBezTo>
                  <a:pt x="67" y="600"/>
                  <a:pt x="67" y="600"/>
                  <a:pt x="67" y="600"/>
                </a:cubicBezTo>
                <a:cubicBezTo>
                  <a:pt x="67" y="66"/>
                  <a:pt x="67" y="66"/>
                  <a:pt x="67" y="66"/>
                </a:cubicBezTo>
                <a:cubicBezTo>
                  <a:pt x="1067" y="66"/>
                  <a:pt x="1067" y="66"/>
                  <a:pt x="1067" y="66"/>
                </a:cubicBezTo>
                <a:cubicBezTo>
                  <a:pt x="1067" y="600"/>
                  <a:pt x="1067" y="600"/>
                  <a:pt x="1067" y="600"/>
                </a:cubicBezTo>
                <a:cubicBezTo>
                  <a:pt x="1056" y="600"/>
                  <a:pt x="1056" y="600"/>
                  <a:pt x="1056" y="600"/>
                </a:cubicBezTo>
                <a:cubicBezTo>
                  <a:pt x="1047" y="625"/>
                  <a:pt x="1033" y="647"/>
                  <a:pt x="1016" y="666"/>
                </a:cubicBezTo>
                <a:cubicBezTo>
                  <a:pt x="1134" y="666"/>
                  <a:pt x="1134" y="666"/>
                  <a:pt x="1134" y="666"/>
                </a:cubicBezTo>
                <a:cubicBezTo>
                  <a:pt x="1134" y="0"/>
                  <a:pt x="1134" y="0"/>
                  <a:pt x="1134" y="0"/>
                </a:cubicBezTo>
                <a:lnTo>
                  <a:pt x="0" y="0"/>
                </a:lnTo>
                <a:close/>
                <a:moveTo>
                  <a:pt x="1017" y="689"/>
                </a:moveTo>
                <a:cubicBezTo>
                  <a:pt x="976" y="722"/>
                  <a:pt x="924" y="743"/>
                  <a:pt x="867" y="743"/>
                </a:cubicBezTo>
                <a:cubicBezTo>
                  <a:pt x="853" y="743"/>
                  <a:pt x="840" y="742"/>
                  <a:pt x="827" y="739"/>
                </a:cubicBezTo>
                <a:cubicBezTo>
                  <a:pt x="827" y="740"/>
                  <a:pt x="828" y="742"/>
                  <a:pt x="829" y="743"/>
                </a:cubicBezTo>
                <a:cubicBezTo>
                  <a:pt x="854" y="781"/>
                  <a:pt x="867" y="825"/>
                  <a:pt x="867" y="871"/>
                </a:cubicBezTo>
                <a:cubicBezTo>
                  <a:pt x="867" y="1100"/>
                  <a:pt x="867" y="1100"/>
                  <a:pt x="867" y="1100"/>
                </a:cubicBezTo>
                <a:cubicBezTo>
                  <a:pt x="1134" y="1100"/>
                  <a:pt x="1134" y="1100"/>
                  <a:pt x="1134" y="1100"/>
                </a:cubicBezTo>
                <a:cubicBezTo>
                  <a:pt x="1134" y="871"/>
                  <a:pt x="1134" y="871"/>
                  <a:pt x="1134" y="871"/>
                </a:cubicBezTo>
                <a:cubicBezTo>
                  <a:pt x="1134" y="790"/>
                  <a:pt x="1086" y="720"/>
                  <a:pt x="1017" y="689"/>
                </a:cubicBezTo>
                <a:close/>
                <a:moveTo>
                  <a:pt x="267" y="871"/>
                </a:moveTo>
                <a:cubicBezTo>
                  <a:pt x="267" y="825"/>
                  <a:pt x="280" y="781"/>
                  <a:pt x="305" y="743"/>
                </a:cubicBezTo>
                <a:cubicBezTo>
                  <a:pt x="306" y="742"/>
                  <a:pt x="307" y="740"/>
                  <a:pt x="307" y="739"/>
                </a:cubicBezTo>
                <a:cubicBezTo>
                  <a:pt x="294" y="742"/>
                  <a:pt x="281" y="743"/>
                  <a:pt x="267" y="743"/>
                </a:cubicBezTo>
                <a:cubicBezTo>
                  <a:pt x="210" y="743"/>
                  <a:pt x="158" y="722"/>
                  <a:pt x="117" y="689"/>
                </a:cubicBezTo>
                <a:cubicBezTo>
                  <a:pt x="48" y="720"/>
                  <a:pt x="0" y="790"/>
                  <a:pt x="0" y="871"/>
                </a:cubicBezTo>
                <a:cubicBezTo>
                  <a:pt x="0" y="1044"/>
                  <a:pt x="0" y="1044"/>
                  <a:pt x="0" y="1044"/>
                </a:cubicBezTo>
                <a:cubicBezTo>
                  <a:pt x="0" y="1044"/>
                  <a:pt x="0" y="1044"/>
                  <a:pt x="0" y="1044"/>
                </a:cubicBezTo>
                <a:cubicBezTo>
                  <a:pt x="0" y="1075"/>
                  <a:pt x="25" y="1100"/>
                  <a:pt x="56" y="1100"/>
                </a:cubicBezTo>
                <a:cubicBezTo>
                  <a:pt x="287" y="1100"/>
                  <a:pt x="287" y="1100"/>
                  <a:pt x="287" y="1100"/>
                </a:cubicBezTo>
                <a:cubicBezTo>
                  <a:pt x="274" y="1084"/>
                  <a:pt x="267" y="1065"/>
                  <a:pt x="267" y="1044"/>
                </a:cubicBezTo>
                <a:lnTo>
                  <a:pt x="267" y="871"/>
                </a:lnTo>
                <a:close/>
                <a:moveTo>
                  <a:pt x="717" y="690"/>
                </a:moveTo>
                <a:cubicBezTo>
                  <a:pt x="676" y="724"/>
                  <a:pt x="624" y="744"/>
                  <a:pt x="567" y="744"/>
                </a:cubicBezTo>
                <a:cubicBezTo>
                  <a:pt x="510" y="744"/>
                  <a:pt x="458" y="724"/>
                  <a:pt x="417" y="690"/>
                </a:cubicBezTo>
                <a:cubicBezTo>
                  <a:pt x="348" y="721"/>
                  <a:pt x="300" y="791"/>
                  <a:pt x="300" y="872"/>
                </a:cubicBezTo>
                <a:cubicBezTo>
                  <a:pt x="300" y="1044"/>
                  <a:pt x="300" y="1044"/>
                  <a:pt x="300" y="1044"/>
                </a:cubicBezTo>
                <a:cubicBezTo>
                  <a:pt x="300" y="1044"/>
                  <a:pt x="300" y="1044"/>
                  <a:pt x="300" y="1044"/>
                </a:cubicBezTo>
                <a:cubicBezTo>
                  <a:pt x="300" y="1075"/>
                  <a:pt x="325" y="1100"/>
                  <a:pt x="356" y="1100"/>
                </a:cubicBezTo>
                <a:cubicBezTo>
                  <a:pt x="834" y="1100"/>
                  <a:pt x="834" y="1100"/>
                  <a:pt x="834" y="1100"/>
                </a:cubicBezTo>
                <a:cubicBezTo>
                  <a:pt x="834" y="872"/>
                  <a:pt x="834" y="872"/>
                  <a:pt x="834" y="872"/>
                </a:cubicBezTo>
                <a:cubicBezTo>
                  <a:pt x="834" y="791"/>
                  <a:pt x="786" y="721"/>
                  <a:pt x="717" y="690"/>
                </a:cubicBezTo>
                <a:close/>
                <a:moveTo>
                  <a:pt x="867" y="698"/>
                </a:moveTo>
                <a:cubicBezTo>
                  <a:pt x="959" y="698"/>
                  <a:pt x="1034" y="624"/>
                  <a:pt x="1034" y="532"/>
                </a:cubicBezTo>
                <a:cubicBezTo>
                  <a:pt x="1034" y="440"/>
                  <a:pt x="959" y="365"/>
                  <a:pt x="867" y="365"/>
                </a:cubicBezTo>
                <a:cubicBezTo>
                  <a:pt x="815" y="365"/>
                  <a:pt x="768" y="389"/>
                  <a:pt x="737" y="427"/>
                </a:cubicBezTo>
                <a:cubicBezTo>
                  <a:pt x="757" y="458"/>
                  <a:pt x="767" y="494"/>
                  <a:pt x="767" y="532"/>
                </a:cubicBezTo>
                <a:cubicBezTo>
                  <a:pt x="767" y="569"/>
                  <a:pt x="757" y="605"/>
                  <a:pt x="737" y="636"/>
                </a:cubicBezTo>
                <a:cubicBezTo>
                  <a:pt x="768" y="674"/>
                  <a:pt x="815" y="698"/>
                  <a:pt x="867" y="698"/>
                </a:cubicBezTo>
                <a:close/>
                <a:moveTo>
                  <a:pt x="267" y="365"/>
                </a:moveTo>
                <a:cubicBezTo>
                  <a:pt x="175" y="365"/>
                  <a:pt x="100" y="440"/>
                  <a:pt x="100" y="532"/>
                </a:cubicBezTo>
                <a:cubicBezTo>
                  <a:pt x="100" y="624"/>
                  <a:pt x="175" y="698"/>
                  <a:pt x="267" y="698"/>
                </a:cubicBezTo>
                <a:cubicBezTo>
                  <a:pt x="319" y="698"/>
                  <a:pt x="366" y="674"/>
                  <a:pt x="397" y="636"/>
                </a:cubicBezTo>
                <a:cubicBezTo>
                  <a:pt x="377" y="605"/>
                  <a:pt x="367" y="569"/>
                  <a:pt x="367" y="532"/>
                </a:cubicBezTo>
                <a:cubicBezTo>
                  <a:pt x="367" y="494"/>
                  <a:pt x="377" y="458"/>
                  <a:pt x="397" y="427"/>
                </a:cubicBezTo>
                <a:cubicBezTo>
                  <a:pt x="366" y="389"/>
                  <a:pt x="319" y="365"/>
                  <a:pt x="267" y="365"/>
                </a:cubicBezTo>
                <a:close/>
                <a:moveTo>
                  <a:pt x="567" y="698"/>
                </a:moveTo>
                <a:cubicBezTo>
                  <a:pt x="659" y="698"/>
                  <a:pt x="734" y="624"/>
                  <a:pt x="734" y="532"/>
                </a:cubicBezTo>
                <a:cubicBezTo>
                  <a:pt x="734" y="440"/>
                  <a:pt x="659" y="365"/>
                  <a:pt x="567" y="365"/>
                </a:cubicBezTo>
                <a:cubicBezTo>
                  <a:pt x="475" y="365"/>
                  <a:pt x="400" y="440"/>
                  <a:pt x="400" y="532"/>
                </a:cubicBezTo>
                <a:cubicBezTo>
                  <a:pt x="400" y="624"/>
                  <a:pt x="475" y="698"/>
                  <a:pt x="567" y="69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F8BB74-F858-4179-AD5A-FBB7048C913D}"/>
              </a:ext>
            </a:extLst>
          </p:cNvPr>
          <p:cNvSpPr txBox="1"/>
          <p:nvPr/>
        </p:nvSpPr>
        <p:spPr>
          <a:xfrm>
            <a:off x="152400" y="4721090"/>
            <a:ext cx="8153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Helvetica 55 Roman" panose="020B0604020202020204" pitchFamily="34" charset="0"/>
              </a:rPr>
              <a:t>Different ways of learning and using information based on a </a:t>
            </a:r>
            <a:r>
              <a:rPr lang="en-US" sz="1400" dirty="0">
                <a:solidFill>
                  <a:srgbClr val="FF6600"/>
                </a:solidFill>
                <a:latin typeface="Helvetica 75 Bold" panose="020B0804020202020204" pitchFamily="34" charset="0"/>
              </a:rPr>
              <a:t>physical, neurological condition.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834993-1A85-4F0B-A658-FB799EA328F3}"/>
              </a:ext>
            </a:extLst>
          </p:cNvPr>
          <p:cNvSpPr txBox="1"/>
          <p:nvPr/>
        </p:nvSpPr>
        <p:spPr>
          <a:xfrm>
            <a:off x="290895" y="1729739"/>
            <a:ext cx="48551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Helvetica 75 Bold" panose="020B0804020202020204" pitchFamily="34" charset="0"/>
                <a:cs typeface="Arial"/>
              </a:rPr>
              <a:t>It’s just all of us!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2319254" y="2947106"/>
            <a:ext cx="1464945" cy="618759"/>
          </a:xfrm>
          <a:prstGeom prst="rect">
            <a:avLst/>
          </a:prstGeom>
          <a:noFill/>
          <a:ln w="3175">
            <a:noFill/>
          </a:ln>
        </p:spPr>
        <p:txBody>
          <a:bodyPr vert="horz" wrap="square" lIns="0" tIns="254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ts val="20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276860" marR="227965" indent="-43180" algn="r">
              <a:lnSpc>
                <a:spcPts val="900"/>
              </a:lnSpc>
            </a:pPr>
            <a:r>
              <a:rPr lang="en-US" sz="800" b="1" dirty="0">
                <a:solidFill>
                  <a:schemeClr val="tx1"/>
                </a:solidFill>
                <a:latin typeface="Helvetica 75 Bold" panose="020B0804020202020204" pitchFamily="34" charset="0"/>
                <a:cs typeface="Arial"/>
              </a:rPr>
              <a:t>Valérie Tiacoh</a:t>
            </a:r>
          </a:p>
          <a:p>
            <a:pPr marL="276860" marR="227965" indent="-43180" algn="r">
              <a:lnSpc>
                <a:spcPts val="900"/>
              </a:lnSpc>
            </a:pPr>
            <a:r>
              <a:rPr lang="en-US" sz="9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900" dirty="0">
                <a:solidFill>
                  <a:srgbClr val="FF7900"/>
                </a:solidFill>
                <a:latin typeface="Helvetica 55 Roman" panose="020B0604020202020204" pitchFamily="34" charset="0"/>
                <a:cs typeface="Arial"/>
              </a:rPr>
              <a:t>Devising and coordinating international development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2D8D4865-44D6-46E4-9B3B-6D10DEB6E6AE}"/>
              </a:ext>
            </a:extLst>
          </p:cNvPr>
          <p:cNvSpPr/>
          <p:nvPr/>
        </p:nvSpPr>
        <p:spPr>
          <a:xfrm>
            <a:off x="2456023" y="3008126"/>
            <a:ext cx="1155188" cy="714291"/>
          </a:xfrm>
          <a:prstGeom prst="roundRect">
            <a:avLst/>
          </a:prstGeom>
          <a:noFill/>
          <a:ln w="952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Profile photo of Valérie Tiacoh">
            <a:extLst>
              <a:ext uri="{FF2B5EF4-FFF2-40B4-BE49-F238E27FC236}">
                <a16:creationId xmlns:a16="http://schemas.microsoft.com/office/drawing/2014/main" id="{807D952F-DFCB-4DC7-BFC7-FD7B734F6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441" y="2828983"/>
            <a:ext cx="720000" cy="720000"/>
          </a:xfrm>
          <a:prstGeom prst="ellipse">
            <a:avLst/>
          </a:prstGeom>
          <a:noFill/>
          <a:ln>
            <a:solidFill>
              <a:srgbClr val="FF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object 8">
            <a:extLst>
              <a:ext uri="{FF2B5EF4-FFF2-40B4-BE49-F238E27FC236}">
                <a16:creationId xmlns:a16="http://schemas.microsoft.com/office/drawing/2014/main" id="{AD073CE7-987B-4A85-8A25-A033CD0B82C4}"/>
              </a:ext>
            </a:extLst>
          </p:cNvPr>
          <p:cNvSpPr txBox="1"/>
          <p:nvPr/>
        </p:nvSpPr>
        <p:spPr>
          <a:xfrm>
            <a:off x="502466" y="2913615"/>
            <a:ext cx="1464945" cy="733534"/>
          </a:xfrm>
          <a:prstGeom prst="rect">
            <a:avLst/>
          </a:prstGeom>
          <a:noFill/>
          <a:ln w="3175">
            <a:noFill/>
          </a:ln>
        </p:spPr>
        <p:txBody>
          <a:bodyPr vert="horz" wrap="square" lIns="0" tIns="254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ts val="20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276860" marR="227965" indent="-43180" algn="r">
              <a:lnSpc>
                <a:spcPts val="900"/>
              </a:lnSpc>
            </a:pPr>
            <a:r>
              <a:rPr lang="en-US" sz="800" b="1" dirty="0">
                <a:solidFill>
                  <a:schemeClr val="tx1"/>
                </a:solidFill>
                <a:latin typeface="Helvetica 75 Bold" panose="020B0804020202020204" pitchFamily="34" charset="0"/>
                <a:cs typeface="Arial"/>
              </a:rPr>
              <a:t>Corinne Bastid</a:t>
            </a:r>
            <a:r>
              <a:rPr lang="en-US" sz="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  <a:p>
            <a:pPr marL="276860" marR="227965" indent="-43180" algn="r">
              <a:lnSpc>
                <a:spcPts val="900"/>
              </a:lnSpc>
            </a:pPr>
            <a:r>
              <a:rPr lang="en-US" sz="900" dirty="0">
                <a:solidFill>
                  <a:srgbClr val="FF7900"/>
                </a:solidFill>
                <a:latin typeface="Helvetica 55 Roman" panose="020B0604020202020204" pitchFamily="34" charset="0"/>
                <a:cs typeface="Arial"/>
              </a:rPr>
              <a:t>Coordination</a:t>
            </a:r>
          </a:p>
          <a:p>
            <a:pPr marL="276860" marR="227965" indent="-43180" algn="r">
              <a:lnSpc>
                <a:spcPts val="900"/>
              </a:lnSpc>
            </a:pPr>
            <a:r>
              <a:rPr lang="en-US" sz="900" dirty="0">
                <a:solidFill>
                  <a:srgbClr val="FF7900"/>
                </a:solidFill>
                <a:latin typeface="Helvetica 55 Roman" panose="020B0604020202020204" pitchFamily="34" charset="0"/>
                <a:cs typeface="Arial"/>
              </a:rPr>
              <a:t>of work by</a:t>
            </a:r>
          </a:p>
          <a:p>
            <a:pPr marL="276860" marR="227965" indent="-43180" algn="r">
              <a:lnSpc>
                <a:spcPts val="900"/>
              </a:lnSpc>
            </a:pPr>
            <a:r>
              <a:rPr lang="en-US" sz="900" dirty="0">
                <a:solidFill>
                  <a:srgbClr val="FF7900"/>
                </a:solidFill>
                <a:latin typeface="Helvetica 55 Roman" panose="020B0604020202020204" pitchFamily="34" charset="0"/>
                <a:cs typeface="Arial"/>
              </a:rPr>
              <a:t>inclusion project teams</a:t>
            </a:r>
          </a:p>
        </p:txBody>
      </p:sp>
      <p:sp>
        <p:nvSpPr>
          <p:cNvPr id="37" name="Rectangle : coins arrondis 36">
            <a:extLst>
              <a:ext uri="{FF2B5EF4-FFF2-40B4-BE49-F238E27FC236}">
                <a16:creationId xmlns:a16="http://schemas.microsoft.com/office/drawing/2014/main" id="{E5B8CC89-A285-4346-B410-CE81F6CC4AA6}"/>
              </a:ext>
            </a:extLst>
          </p:cNvPr>
          <p:cNvSpPr/>
          <p:nvPr/>
        </p:nvSpPr>
        <p:spPr>
          <a:xfrm>
            <a:off x="641226" y="2983794"/>
            <a:ext cx="1199296" cy="714291"/>
          </a:xfrm>
          <a:prstGeom prst="roundRect">
            <a:avLst/>
          </a:prstGeom>
          <a:noFill/>
          <a:ln w="952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object 8">
            <a:extLst>
              <a:ext uri="{FF2B5EF4-FFF2-40B4-BE49-F238E27FC236}">
                <a16:creationId xmlns:a16="http://schemas.microsoft.com/office/drawing/2014/main" id="{64AD92E3-9CD4-486C-9C55-66139E7D447F}"/>
              </a:ext>
            </a:extLst>
          </p:cNvPr>
          <p:cNvSpPr txBox="1"/>
          <p:nvPr/>
        </p:nvSpPr>
        <p:spPr>
          <a:xfrm>
            <a:off x="617416" y="4338225"/>
            <a:ext cx="1575279" cy="581185"/>
          </a:xfrm>
          <a:prstGeom prst="rect">
            <a:avLst/>
          </a:prstGeom>
          <a:noFill/>
          <a:ln w="3175">
            <a:noFill/>
          </a:ln>
        </p:spPr>
        <p:txBody>
          <a:bodyPr vert="horz" wrap="square" lIns="0" tIns="2540" rIns="0" bIns="0" rtlCol="0">
            <a:spAutoFit/>
          </a:bodyPr>
          <a:lstStyle/>
          <a:p>
            <a:pPr marL="165100" marR="160020" algn="r">
              <a:lnSpc>
                <a:spcPts val="900"/>
              </a:lnSpc>
              <a:spcBef>
                <a:spcPts val="725"/>
              </a:spcBef>
            </a:pPr>
            <a:r>
              <a:rPr lang="en-US" sz="800" b="1" dirty="0">
                <a:solidFill>
                  <a:schemeClr val="tx1"/>
                </a:solidFill>
                <a:latin typeface="Helvetica 75 Bold" panose="020B0804020202020204" pitchFamily="34" charset="0"/>
                <a:cs typeface="Arial"/>
              </a:rPr>
              <a:t>Mélodie </a:t>
            </a:r>
            <a:r>
              <a:rPr lang="en-US" sz="800" b="1" dirty="0" err="1">
                <a:solidFill>
                  <a:schemeClr val="tx1"/>
                </a:solidFill>
                <a:latin typeface="Helvetica 75 Bold" panose="020B0804020202020204" pitchFamily="34" charset="0"/>
                <a:cs typeface="Arial"/>
              </a:rPr>
              <a:t>Ardouin</a:t>
            </a:r>
            <a:r>
              <a:rPr lang="en-US" sz="800" b="1" dirty="0">
                <a:solidFill>
                  <a:schemeClr val="tx1"/>
                </a:solidFill>
                <a:latin typeface="Helvetica 75 Bold" panose="020B0804020202020204" pitchFamily="34" charset="0"/>
                <a:cs typeface="Arial"/>
              </a:rPr>
              <a:t> </a:t>
            </a:r>
            <a:r>
              <a:rPr lang="en-US" sz="900" dirty="0">
                <a:solidFill>
                  <a:srgbClr val="FF7900"/>
                </a:solidFill>
                <a:latin typeface="Helvetica 55 Roman" panose="020B0604020202020204" pitchFamily="34" charset="0"/>
                <a:cs typeface="Arial"/>
              </a:rPr>
              <a:t>Identifying POCs and testing, including the group “Les </a:t>
            </a:r>
            <a:r>
              <a:rPr lang="en-US" sz="900" dirty="0" err="1">
                <a:solidFill>
                  <a:srgbClr val="FF7900"/>
                </a:solidFill>
                <a:latin typeface="Helvetica 55 Roman" panose="020B0604020202020204" pitchFamily="34" charset="0"/>
                <a:cs typeface="Arial"/>
              </a:rPr>
              <a:t>Z’Atypiques</a:t>
            </a:r>
            <a:r>
              <a:rPr lang="en-US" sz="900" dirty="0">
                <a:solidFill>
                  <a:srgbClr val="FF7900"/>
                </a:solidFill>
                <a:latin typeface="Helvetica 55 Roman" panose="020B0604020202020204" pitchFamily="34" charset="0"/>
                <a:cs typeface="Arial"/>
              </a:rPr>
              <a:t>”</a:t>
            </a:r>
          </a:p>
        </p:txBody>
      </p:sp>
      <p:sp>
        <p:nvSpPr>
          <p:cNvPr id="42" name="Rectangle : coins arrondis 41">
            <a:extLst>
              <a:ext uri="{FF2B5EF4-FFF2-40B4-BE49-F238E27FC236}">
                <a16:creationId xmlns:a16="http://schemas.microsoft.com/office/drawing/2014/main" id="{61A1ABB1-8693-458F-8DDC-7642A9915AF1}"/>
              </a:ext>
            </a:extLst>
          </p:cNvPr>
          <p:cNvSpPr/>
          <p:nvPr/>
        </p:nvSpPr>
        <p:spPr>
          <a:xfrm>
            <a:off x="840187" y="4276400"/>
            <a:ext cx="1511217" cy="714291"/>
          </a:xfrm>
          <a:prstGeom prst="roundRect">
            <a:avLst/>
          </a:prstGeom>
          <a:noFill/>
          <a:ln w="952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B856FCA7-F35D-4537-9B9D-0BE50F103F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09" y="2799208"/>
            <a:ext cx="720000" cy="720000"/>
          </a:xfrm>
          <a:prstGeom prst="ellipse">
            <a:avLst/>
          </a:prstGeom>
          <a:ln>
            <a:solidFill>
              <a:srgbClr val="FF6600"/>
            </a:solidFill>
          </a:ln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732217AF-1E58-4D75-8D94-FD914BDB5A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30" y="4061981"/>
            <a:ext cx="720000" cy="720000"/>
          </a:xfrm>
          <a:prstGeom prst="ellipse">
            <a:avLst/>
          </a:prstGeom>
          <a:ln>
            <a:solidFill>
              <a:srgbClr val="FF6600"/>
            </a:solidFill>
          </a:ln>
        </p:spPr>
      </p:pic>
      <p:sp>
        <p:nvSpPr>
          <p:cNvPr id="45" name="object 8">
            <a:extLst>
              <a:ext uri="{FF2B5EF4-FFF2-40B4-BE49-F238E27FC236}">
                <a16:creationId xmlns:a16="http://schemas.microsoft.com/office/drawing/2014/main" id="{C4F99486-80DC-4523-A1B6-8C5A513C5EC1}"/>
              </a:ext>
            </a:extLst>
          </p:cNvPr>
          <p:cNvSpPr txBox="1"/>
          <p:nvPr/>
        </p:nvSpPr>
        <p:spPr>
          <a:xfrm>
            <a:off x="4179149" y="3124204"/>
            <a:ext cx="1588738" cy="581185"/>
          </a:xfrm>
          <a:prstGeom prst="rect">
            <a:avLst/>
          </a:prstGeom>
          <a:noFill/>
          <a:ln w="3175">
            <a:noFill/>
          </a:ln>
        </p:spPr>
        <p:txBody>
          <a:bodyPr vert="horz" wrap="square" lIns="0" tIns="2540" rIns="0" bIns="0" rtlCol="0">
            <a:spAutoFit/>
          </a:bodyPr>
          <a:lstStyle/>
          <a:p>
            <a:pPr marL="276860" marR="227965" indent="-43180" algn="r">
              <a:lnSpc>
                <a:spcPts val="900"/>
              </a:lnSpc>
            </a:pPr>
            <a:r>
              <a:rPr lang="en-US" sz="800" b="1" dirty="0">
                <a:solidFill>
                  <a:schemeClr val="tx1"/>
                </a:solidFill>
                <a:latin typeface="Arial"/>
                <a:cs typeface="Arial"/>
              </a:rPr>
              <a:t>Dr. Mariana Guez</a:t>
            </a:r>
          </a:p>
          <a:p>
            <a:pPr marL="276860" marR="227965" indent="-43180" algn="r">
              <a:lnSpc>
                <a:spcPts val="900"/>
              </a:lnSpc>
            </a:pPr>
            <a:r>
              <a:rPr lang="en-US" sz="900" dirty="0">
                <a:solidFill>
                  <a:srgbClr val="FF7900"/>
                </a:solidFill>
                <a:latin typeface="Helvetica 55 Roman" panose="020B0604020202020204" pitchFamily="34" charset="0"/>
                <a:cs typeface="Arial"/>
              </a:rPr>
              <a:t>Occupational health and safety contact, expert approval of content</a:t>
            </a:r>
          </a:p>
        </p:txBody>
      </p:sp>
      <p:sp>
        <p:nvSpPr>
          <p:cNvPr id="46" name="Rectangle : coins arrondis 45">
            <a:extLst>
              <a:ext uri="{FF2B5EF4-FFF2-40B4-BE49-F238E27FC236}">
                <a16:creationId xmlns:a16="http://schemas.microsoft.com/office/drawing/2014/main" id="{98E871B0-6C60-4CC3-9314-E6B560686693}"/>
              </a:ext>
            </a:extLst>
          </p:cNvPr>
          <p:cNvSpPr/>
          <p:nvPr/>
        </p:nvSpPr>
        <p:spPr>
          <a:xfrm>
            <a:off x="4054149" y="3040530"/>
            <a:ext cx="1539608" cy="714291"/>
          </a:xfrm>
          <a:prstGeom prst="roundRect">
            <a:avLst/>
          </a:prstGeom>
          <a:noFill/>
          <a:ln w="952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object 8">
            <a:extLst>
              <a:ext uri="{FF2B5EF4-FFF2-40B4-BE49-F238E27FC236}">
                <a16:creationId xmlns:a16="http://schemas.microsoft.com/office/drawing/2014/main" id="{D5F7EEB7-DD5A-44D3-B446-FE4130FA63B4}"/>
              </a:ext>
            </a:extLst>
          </p:cNvPr>
          <p:cNvSpPr txBox="1"/>
          <p:nvPr/>
        </p:nvSpPr>
        <p:spPr>
          <a:xfrm>
            <a:off x="4846761" y="4328195"/>
            <a:ext cx="1714741" cy="696601"/>
          </a:xfrm>
          <a:prstGeom prst="rect">
            <a:avLst/>
          </a:prstGeom>
          <a:noFill/>
          <a:ln w="3175">
            <a:noFill/>
          </a:ln>
        </p:spPr>
        <p:txBody>
          <a:bodyPr vert="horz" wrap="square" lIns="0" tIns="2540" rIns="0" bIns="0" rtlCol="0">
            <a:spAutoFit/>
          </a:bodyPr>
          <a:lstStyle/>
          <a:p>
            <a:pPr marL="276860" marR="227965" indent="-43180" algn="r">
              <a:lnSpc>
                <a:spcPts val="900"/>
              </a:lnSpc>
            </a:pPr>
            <a:r>
              <a:rPr lang="en-US" sz="800" b="1" dirty="0">
                <a:solidFill>
                  <a:schemeClr val="tx1"/>
                </a:solidFill>
                <a:latin typeface="Helvetica 75 Bold" panose="020B0804020202020204" pitchFamily="34" charset="0"/>
                <a:cs typeface="Arial"/>
              </a:rPr>
              <a:t>Véronique </a:t>
            </a:r>
            <a:r>
              <a:rPr lang="en-US" sz="800" b="1" dirty="0" err="1">
                <a:solidFill>
                  <a:schemeClr val="tx1"/>
                </a:solidFill>
                <a:latin typeface="Helvetica 75 Bold" panose="020B0804020202020204" pitchFamily="34" charset="0"/>
                <a:cs typeface="Arial"/>
              </a:rPr>
              <a:t>Boularand</a:t>
            </a:r>
            <a:r>
              <a:rPr lang="en-US" sz="800" b="1" dirty="0">
                <a:solidFill>
                  <a:schemeClr val="tx1"/>
                </a:solidFill>
                <a:latin typeface="Helvetica 75 Bold" panose="020B0804020202020204" pitchFamily="34" charset="0"/>
                <a:cs typeface="Arial"/>
              </a:rPr>
              <a:t> &amp; Malek </a:t>
            </a:r>
            <a:r>
              <a:rPr lang="en-US" sz="800" b="1" dirty="0" err="1">
                <a:solidFill>
                  <a:schemeClr val="tx1"/>
                </a:solidFill>
                <a:latin typeface="Helvetica 75 Bold" panose="020B0804020202020204" pitchFamily="34" charset="0"/>
                <a:cs typeface="Arial"/>
              </a:rPr>
              <a:t>Merabti</a:t>
            </a:r>
            <a:r>
              <a:rPr lang="en-US" sz="800" b="1" dirty="0">
                <a:solidFill>
                  <a:schemeClr val="tx1"/>
                </a:solidFill>
                <a:latin typeface="Helvetica 75 Bold" panose="020B0804020202020204" pitchFamily="34" charset="0"/>
                <a:cs typeface="Arial"/>
              </a:rPr>
              <a:t> </a:t>
            </a:r>
          </a:p>
          <a:p>
            <a:pPr marL="276860" marR="227965" indent="-43180" algn="r">
              <a:lnSpc>
                <a:spcPts val="900"/>
              </a:lnSpc>
            </a:pPr>
            <a:r>
              <a:rPr lang="en-US" sz="900" dirty="0">
                <a:solidFill>
                  <a:srgbClr val="FF7900"/>
                </a:solidFill>
                <a:latin typeface="Helvetica 55 Roman" panose="020B0604020202020204" pitchFamily="34" charset="0"/>
                <a:cs typeface="Arial"/>
              </a:rPr>
              <a:t>Disability Support Group and HR contacts, recruitment assistance and support</a:t>
            </a:r>
          </a:p>
        </p:txBody>
      </p:sp>
      <p:sp>
        <p:nvSpPr>
          <p:cNvPr id="49" name="Rectangle : coins arrondis 48">
            <a:extLst>
              <a:ext uri="{FF2B5EF4-FFF2-40B4-BE49-F238E27FC236}">
                <a16:creationId xmlns:a16="http://schemas.microsoft.com/office/drawing/2014/main" id="{81852C9D-BF6F-492C-B2D9-4011D2CA65B0}"/>
              </a:ext>
            </a:extLst>
          </p:cNvPr>
          <p:cNvSpPr/>
          <p:nvPr/>
        </p:nvSpPr>
        <p:spPr>
          <a:xfrm>
            <a:off x="3906904" y="4267671"/>
            <a:ext cx="2514600" cy="757125"/>
          </a:xfrm>
          <a:prstGeom prst="roundRect">
            <a:avLst/>
          </a:prstGeom>
          <a:noFill/>
          <a:ln w="952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" name="Image 50">
            <a:extLst>
              <a:ext uri="{FF2B5EF4-FFF2-40B4-BE49-F238E27FC236}">
                <a16:creationId xmlns:a16="http://schemas.microsoft.com/office/drawing/2014/main" id="{41C59737-5C27-497D-B8E2-A792EE8E73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967" y="2855944"/>
            <a:ext cx="720000" cy="720000"/>
          </a:xfrm>
          <a:prstGeom prst="ellipse">
            <a:avLst/>
          </a:prstGeom>
          <a:ln>
            <a:solidFill>
              <a:srgbClr val="FF6600"/>
            </a:solidFill>
          </a:ln>
        </p:spPr>
      </p:pic>
      <p:sp>
        <p:nvSpPr>
          <p:cNvPr id="56" name="Rectangle : coins arrondis 55">
            <a:extLst>
              <a:ext uri="{FF2B5EF4-FFF2-40B4-BE49-F238E27FC236}">
                <a16:creationId xmlns:a16="http://schemas.microsoft.com/office/drawing/2014/main" id="{82B0CA13-55D1-4760-8EE6-FCAE955B22B4}"/>
              </a:ext>
            </a:extLst>
          </p:cNvPr>
          <p:cNvSpPr/>
          <p:nvPr/>
        </p:nvSpPr>
        <p:spPr>
          <a:xfrm>
            <a:off x="717066" y="2187715"/>
            <a:ext cx="4368822" cy="369997"/>
          </a:xfrm>
          <a:prstGeom prst="roundRect">
            <a:avLst>
              <a:gd name="adj" fmla="val 50000"/>
            </a:avLst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3" name="Image 52">
            <a:extLst>
              <a:ext uri="{FF2B5EF4-FFF2-40B4-BE49-F238E27FC236}">
                <a16:creationId xmlns:a16="http://schemas.microsoft.com/office/drawing/2014/main" id="{259FF97A-DEBF-4EBD-964E-559E3E000E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596" y="4080364"/>
            <a:ext cx="720000" cy="720000"/>
          </a:xfrm>
          <a:prstGeom prst="ellipse">
            <a:avLst/>
          </a:prstGeom>
          <a:ln>
            <a:solidFill>
              <a:srgbClr val="FF6600"/>
            </a:solidFill>
          </a:ln>
        </p:spPr>
      </p:pic>
      <p:pic>
        <p:nvPicPr>
          <p:cNvPr id="55" name="Image 54">
            <a:extLst>
              <a:ext uri="{FF2B5EF4-FFF2-40B4-BE49-F238E27FC236}">
                <a16:creationId xmlns:a16="http://schemas.microsoft.com/office/drawing/2014/main" id="{4116CDF1-B73A-423E-8A55-E7070B76640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062" y="4079059"/>
            <a:ext cx="720000" cy="720000"/>
          </a:xfrm>
          <a:prstGeom prst="ellipse">
            <a:avLst/>
          </a:prstGeom>
          <a:ln>
            <a:solidFill>
              <a:srgbClr val="FF6600"/>
            </a:solidFill>
          </a:ln>
        </p:spPr>
      </p:pic>
      <p:sp>
        <p:nvSpPr>
          <p:cNvPr id="57" name="object 3">
            <a:extLst>
              <a:ext uri="{FF2B5EF4-FFF2-40B4-BE49-F238E27FC236}">
                <a16:creationId xmlns:a16="http://schemas.microsoft.com/office/drawing/2014/main" id="{95B6B00D-2D2F-4365-8333-254534BB1F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5309" y="237192"/>
            <a:ext cx="3656648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3600" b="0" dirty="0" err="1">
                <a:solidFill>
                  <a:srgbClr val="FF7900"/>
                </a:solidFill>
                <a:latin typeface="Helvetica 75 Bold" panose="020B0804020202020204" pitchFamily="34" charset="0"/>
              </a:rPr>
              <a:t>Neuroteam’s</a:t>
            </a:r>
            <a:r>
              <a:rPr lang="en-US" sz="3600" b="0" dirty="0">
                <a:solidFill>
                  <a:srgbClr val="FF7900"/>
                </a:solidFill>
                <a:latin typeface="Helvetica 75 Bold" panose="020B0804020202020204" pitchFamily="34" charset="0"/>
              </a:rPr>
              <a:t> </a:t>
            </a:r>
            <a:r>
              <a:rPr lang="en-US" sz="3600" b="0" dirty="0">
                <a:solidFill>
                  <a:schemeClr val="tx1"/>
                </a:solidFill>
                <a:latin typeface="Helvetica 75 Bold" panose="020B0804020202020204" pitchFamily="34" charset="0"/>
              </a:rPr>
              <a:t>Governance</a:t>
            </a:r>
            <a:endParaRPr lang="en-US" sz="3400" b="0" dirty="0">
              <a:solidFill>
                <a:schemeClr val="tx1"/>
              </a:solidFill>
              <a:latin typeface="Helvetica 75 Bold" panose="020B0804020202020204" pitchFamily="34" charset="0"/>
            </a:endParaRPr>
          </a:p>
        </p:txBody>
      </p:sp>
      <p:sp>
        <p:nvSpPr>
          <p:cNvPr id="60" name="object 6">
            <a:extLst>
              <a:ext uri="{FF2B5EF4-FFF2-40B4-BE49-F238E27FC236}">
                <a16:creationId xmlns:a16="http://schemas.microsoft.com/office/drawing/2014/main" id="{9CD46811-11F3-4EE5-BC00-93C2DDAE7FD4}"/>
              </a:ext>
            </a:extLst>
          </p:cNvPr>
          <p:cNvSpPr txBox="1"/>
          <p:nvPr/>
        </p:nvSpPr>
        <p:spPr>
          <a:xfrm>
            <a:off x="607910" y="2260408"/>
            <a:ext cx="4554806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400" dirty="0">
                <a:solidFill>
                  <a:schemeClr val="bg1"/>
                </a:solidFill>
                <a:latin typeface="Helvetica 75 Bold" panose="020B0804020202020204" pitchFamily="34" charset="0"/>
                <a:cs typeface="Arial"/>
              </a:rPr>
              <a:t>Steering committee and permanent coordinators  </a:t>
            </a:r>
          </a:p>
        </p:txBody>
      </p:sp>
      <p:sp>
        <p:nvSpPr>
          <p:cNvPr id="63" name="Rectangle : coins arrondis 62">
            <a:extLst>
              <a:ext uri="{FF2B5EF4-FFF2-40B4-BE49-F238E27FC236}">
                <a16:creationId xmlns:a16="http://schemas.microsoft.com/office/drawing/2014/main" id="{C43F2ECD-DDEF-4BDA-8B12-A882F55314AD}"/>
              </a:ext>
            </a:extLst>
          </p:cNvPr>
          <p:cNvSpPr/>
          <p:nvPr/>
        </p:nvSpPr>
        <p:spPr>
          <a:xfrm>
            <a:off x="6496423" y="2168322"/>
            <a:ext cx="2038087" cy="369997"/>
          </a:xfrm>
          <a:prstGeom prst="roundRect">
            <a:avLst>
              <a:gd name="adj" fmla="val 50000"/>
            </a:avLst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object 17">
            <a:extLst>
              <a:ext uri="{FF2B5EF4-FFF2-40B4-BE49-F238E27FC236}">
                <a16:creationId xmlns:a16="http://schemas.microsoft.com/office/drawing/2014/main" id="{F28DDED9-C1A0-45AA-AB23-CF7296BAE50C}"/>
              </a:ext>
            </a:extLst>
          </p:cNvPr>
          <p:cNvSpPr txBox="1"/>
          <p:nvPr/>
        </p:nvSpPr>
        <p:spPr>
          <a:xfrm>
            <a:off x="6566297" y="2241844"/>
            <a:ext cx="1860637" cy="241092"/>
          </a:xfrm>
          <a:prstGeom prst="rect">
            <a:avLst/>
          </a:prstGeom>
          <a:noFill/>
        </p:spPr>
        <p:txBody>
          <a:bodyPr vert="horz" wrap="square" lIns="0" tIns="254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1400" b="1">
                <a:solidFill>
                  <a:srgbClr val="FFFFFF"/>
                </a:solidFill>
                <a:latin typeface="Helvetica 75 Bold" panose="020B0804020202020204" pitchFamily="34" charset="0"/>
                <a:cs typeface="Arial"/>
              </a:rPr>
              <a:t>Expert resources</a:t>
            </a:r>
          </a:p>
        </p:txBody>
      </p:sp>
      <p:sp>
        <p:nvSpPr>
          <p:cNvPr id="59" name="Rectangle : coins arrondis 58">
            <a:extLst>
              <a:ext uri="{FF2B5EF4-FFF2-40B4-BE49-F238E27FC236}">
                <a16:creationId xmlns:a16="http://schemas.microsoft.com/office/drawing/2014/main" id="{29865E83-8615-4A9D-B2AF-AD3D316AFC9C}"/>
              </a:ext>
            </a:extLst>
          </p:cNvPr>
          <p:cNvSpPr/>
          <p:nvPr/>
        </p:nvSpPr>
        <p:spPr>
          <a:xfrm>
            <a:off x="5775520" y="2672074"/>
            <a:ext cx="1087073" cy="730619"/>
          </a:xfrm>
          <a:prstGeom prst="roundRect">
            <a:avLst>
              <a:gd name="adj" fmla="val 3495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rgbClr val="FF7900"/>
                </a:solidFill>
                <a:latin typeface="Helvetica 75 Bold" panose="020B0804020202020204" pitchFamily="34" charset="0"/>
              </a:rPr>
              <a:t>Occupational health &amp; safety</a:t>
            </a:r>
          </a:p>
        </p:txBody>
      </p:sp>
      <p:sp>
        <p:nvSpPr>
          <p:cNvPr id="66" name="Rectangle : coins arrondis 65">
            <a:extLst>
              <a:ext uri="{FF2B5EF4-FFF2-40B4-BE49-F238E27FC236}">
                <a16:creationId xmlns:a16="http://schemas.microsoft.com/office/drawing/2014/main" id="{F08EFED5-CDB1-4026-919F-27B050BD6387}"/>
              </a:ext>
            </a:extLst>
          </p:cNvPr>
          <p:cNvSpPr/>
          <p:nvPr/>
        </p:nvSpPr>
        <p:spPr>
          <a:xfrm>
            <a:off x="6934310" y="2681809"/>
            <a:ext cx="995083" cy="730619"/>
          </a:xfrm>
          <a:prstGeom prst="roundRect">
            <a:avLst>
              <a:gd name="adj" fmla="val 3495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>
                <a:solidFill>
                  <a:srgbClr val="FF7900"/>
                </a:solidFill>
                <a:latin typeface="Helvetica 75 Bold" panose="020B0804020202020204" pitchFamily="34" charset="0"/>
              </a:rPr>
              <a:t>Quality of Life at Work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14CB55FF-F3B7-4C35-964E-FAF74EF4C824}"/>
              </a:ext>
            </a:extLst>
          </p:cNvPr>
          <p:cNvSpPr/>
          <p:nvPr/>
        </p:nvSpPr>
        <p:spPr>
          <a:xfrm>
            <a:off x="8001110" y="2681809"/>
            <a:ext cx="1036668" cy="730619"/>
          </a:xfrm>
          <a:prstGeom prst="roundRect">
            <a:avLst>
              <a:gd name="adj" fmla="val 3495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930"/>
              </a:lnSpc>
              <a:spcBef>
                <a:spcPts val="860"/>
              </a:spcBef>
            </a:pPr>
            <a:r>
              <a:rPr lang="en-US" sz="900">
                <a:solidFill>
                  <a:srgbClr val="FF7900"/>
                </a:solidFill>
                <a:latin typeface="Helvetica 75 Bold" panose="020B0804020202020204" pitchFamily="34" charset="0"/>
                <a:cs typeface="Arial"/>
              </a:rPr>
              <a:t>Sourcing and external recruitment</a:t>
            </a:r>
          </a:p>
        </p:txBody>
      </p:sp>
      <p:sp>
        <p:nvSpPr>
          <p:cNvPr id="70" name="Rectangle : coins arrondis 69">
            <a:extLst>
              <a:ext uri="{FF2B5EF4-FFF2-40B4-BE49-F238E27FC236}">
                <a16:creationId xmlns:a16="http://schemas.microsoft.com/office/drawing/2014/main" id="{4E92CE9D-5BF9-4118-A0DA-A6AC63D509A8}"/>
              </a:ext>
            </a:extLst>
          </p:cNvPr>
          <p:cNvSpPr/>
          <p:nvPr/>
        </p:nvSpPr>
        <p:spPr>
          <a:xfrm>
            <a:off x="6236740" y="3463167"/>
            <a:ext cx="1149947" cy="730619"/>
          </a:xfrm>
          <a:prstGeom prst="roundRect">
            <a:avLst>
              <a:gd name="adj" fmla="val 3495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>
                <a:solidFill>
                  <a:srgbClr val="FF7900"/>
                </a:solidFill>
                <a:latin typeface="Helvetica 75 Bold" panose="020B0804020202020204" pitchFamily="34" charset="0"/>
              </a:rPr>
              <a:t>Talent Management</a:t>
            </a:r>
          </a:p>
        </p:txBody>
      </p:sp>
      <p:sp>
        <p:nvSpPr>
          <p:cNvPr id="71" name="Rectangle : coins arrondis 70">
            <a:extLst>
              <a:ext uri="{FF2B5EF4-FFF2-40B4-BE49-F238E27FC236}">
                <a16:creationId xmlns:a16="http://schemas.microsoft.com/office/drawing/2014/main" id="{22CB77EB-85FE-427F-BE54-B0368BE61383}"/>
              </a:ext>
            </a:extLst>
          </p:cNvPr>
          <p:cNvSpPr/>
          <p:nvPr/>
        </p:nvSpPr>
        <p:spPr>
          <a:xfrm>
            <a:off x="7431851" y="3463167"/>
            <a:ext cx="1102659" cy="730619"/>
          </a:xfrm>
          <a:prstGeom prst="roundRect">
            <a:avLst>
              <a:gd name="adj" fmla="val 3495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930"/>
              </a:lnSpc>
              <a:spcBef>
                <a:spcPts val="860"/>
              </a:spcBef>
            </a:pPr>
            <a:r>
              <a:rPr lang="en-US" sz="900">
                <a:solidFill>
                  <a:srgbClr val="FF7900"/>
                </a:solidFill>
                <a:latin typeface="Helvetica 75 Bold" panose="020B0804020202020204" pitchFamily="34" charset="0"/>
                <a:cs typeface="Arial"/>
              </a:rPr>
              <a:t>Purchasing</a:t>
            </a:r>
          </a:p>
        </p:txBody>
      </p:sp>
      <p:sp>
        <p:nvSpPr>
          <p:cNvPr id="81" name="object 8">
            <a:extLst>
              <a:ext uri="{FF2B5EF4-FFF2-40B4-BE49-F238E27FC236}">
                <a16:creationId xmlns:a16="http://schemas.microsoft.com/office/drawing/2014/main" id="{965073CE-D3CD-4CB5-88F4-B69663E1BA2A}"/>
              </a:ext>
            </a:extLst>
          </p:cNvPr>
          <p:cNvSpPr txBox="1"/>
          <p:nvPr/>
        </p:nvSpPr>
        <p:spPr>
          <a:xfrm>
            <a:off x="2590148" y="4370717"/>
            <a:ext cx="1121358" cy="581185"/>
          </a:xfrm>
          <a:prstGeom prst="rect">
            <a:avLst/>
          </a:prstGeom>
          <a:noFill/>
          <a:ln w="3175">
            <a:noFill/>
          </a:ln>
        </p:spPr>
        <p:txBody>
          <a:bodyPr vert="horz" wrap="square" lIns="0" tIns="2540" rIns="0" bIns="0" rtlCol="0">
            <a:spAutoFit/>
          </a:bodyPr>
          <a:lstStyle/>
          <a:p>
            <a:pPr marL="276860" marR="227965" indent="-43180" algn="r">
              <a:lnSpc>
                <a:spcPts val="900"/>
              </a:lnSpc>
            </a:pPr>
            <a:r>
              <a:rPr lang="en-US" sz="800" b="1" dirty="0">
                <a:solidFill>
                  <a:schemeClr val="tx1"/>
                </a:solidFill>
                <a:latin typeface="Arial"/>
                <a:cs typeface="Arial"/>
              </a:rPr>
              <a:t> Emmanuelle Campo</a:t>
            </a:r>
          </a:p>
          <a:p>
            <a:pPr marL="276860" marR="227965" indent="-43180" algn="r">
              <a:lnSpc>
                <a:spcPts val="900"/>
              </a:lnSpc>
            </a:pPr>
            <a:r>
              <a:rPr lang="en-US" sz="900" dirty="0">
                <a:solidFill>
                  <a:srgbClr val="FF7900"/>
                </a:solidFill>
                <a:latin typeface="Helvetica 55 Roman" panose="020B0604020202020204" pitchFamily="34" charset="0"/>
                <a:cs typeface="Arial"/>
              </a:rPr>
              <a:t>Equal opportunities team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id="{E2727E92-85D3-4257-9867-714EA1BBBD6E}"/>
              </a:ext>
            </a:extLst>
          </p:cNvPr>
          <p:cNvSpPr/>
          <p:nvPr/>
        </p:nvSpPr>
        <p:spPr>
          <a:xfrm>
            <a:off x="2649164" y="4316223"/>
            <a:ext cx="959980" cy="655482"/>
          </a:xfrm>
          <a:prstGeom prst="roundRect">
            <a:avLst/>
          </a:prstGeom>
          <a:noFill/>
          <a:ln w="952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4" name="Image 83">
            <a:extLst>
              <a:ext uri="{FF2B5EF4-FFF2-40B4-BE49-F238E27FC236}">
                <a16:creationId xmlns:a16="http://schemas.microsoft.com/office/drawing/2014/main" id="{81E31645-AB71-4BF9-BF73-571986EB8F2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926" y="4128129"/>
            <a:ext cx="720000" cy="720000"/>
          </a:xfrm>
          <a:prstGeom prst="ellipse">
            <a:avLst/>
          </a:prstGeom>
          <a:ln>
            <a:solidFill>
              <a:srgbClr val="FF6600"/>
            </a:solidFill>
          </a:ln>
        </p:spPr>
      </p:pic>
      <p:sp>
        <p:nvSpPr>
          <p:cNvPr id="87" name="ZoneTexte 86">
            <a:extLst>
              <a:ext uri="{FF2B5EF4-FFF2-40B4-BE49-F238E27FC236}">
                <a16:creationId xmlns:a16="http://schemas.microsoft.com/office/drawing/2014/main" id="{F4344E06-AD55-4D01-9CD5-44F359D4BC54}"/>
              </a:ext>
            </a:extLst>
          </p:cNvPr>
          <p:cNvSpPr txBox="1"/>
          <p:nvPr/>
        </p:nvSpPr>
        <p:spPr>
          <a:xfrm>
            <a:off x="6786360" y="4376418"/>
            <a:ext cx="2051335" cy="440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900"/>
              </a:lnSpc>
            </a:pPr>
            <a:r>
              <a:rPr lang="en-US" sz="900" b="1" dirty="0">
                <a:solidFill>
                  <a:srgbClr val="FF7900"/>
                </a:solidFill>
                <a:latin typeface="Arial"/>
                <a:cs typeface="Arial"/>
              </a:rPr>
              <a:t>Link with Orange Foundation</a:t>
            </a:r>
          </a:p>
          <a:p>
            <a:pPr algn="ctr">
              <a:lnSpc>
                <a:spcPts val="930"/>
              </a:lnSpc>
            </a:pPr>
            <a:r>
              <a:rPr lang="en-US" sz="900" b="1" dirty="0">
                <a:solidFill>
                  <a:srgbClr val="FF7900"/>
                </a:solidFill>
                <a:latin typeface="Calibri"/>
                <a:cs typeface="Calibri"/>
              </a:rPr>
              <a:t>(“</a:t>
            </a:r>
            <a:r>
              <a:rPr lang="en-US" sz="900" b="1" dirty="0" err="1">
                <a:solidFill>
                  <a:srgbClr val="FF7900"/>
                </a:solidFill>
                <a:latin typeface="Calibri"/>
                <a:cs typeface="Calibri"/>
              </a:rPr>
              <a:t>Volontaires</a:t>
            </a:r>
            <a:r>
              <a:rPr lang="en-US" sz="900" b="1" dirty="0">
                <a:solidFill>
                  <a:srgbClr val="FF7900"/>
                </a:solidFill>
                <a:latin typeface="Calibri"/>
                <a:cs typeface="Calibri"/>
              </a:rPr>
              <a:t> pour </a:t>
            </a:r>
            <a:r>
              <a:rPr lang="en-US" sz="900" b="1" dirty="0" err="1">
                <a:solidFill>
                  <a:srgbClr val="FF7900"/>
                </a:solidFill>
                <a:latin typeface="Calibri"/>
                <a:cs typeface="Calibri"/>
              </a:rPr>
              <a:t>l’Autisme</a:t>
            </a:r>
            <a:r>
              <a:rPr lang="en-US" sz="900" b="1" dirty="0">
                <a:solidFill>
                  <a:srgbClr val="FF7900"/>
                </a:solidFill>
                <a:latin typeface="Calibri"/>
                <a:cs typeface="Calibri"/>
              </a:rPr>
              <a:t>” Association since 1992)</a:t>
            </a:r>
          </a:p>
        </p:txBody>
      </p:sp>
      <p:sp>
        <p:nvSpPr>
          <p:cNvPr id="88" name="Rectangle : coins arrondis 87">
            <a:extLst>
              <a:ext uri="{FF2B5EF4-FFF2-40B4-BE49-F238E27FC236}">
                <a16:creationId xmlns:a16="http://schemas.microsoft.com/office/drawing/2014/main" id="{E4ECF2DF-B276-40A5-9BED-1BF4D97ABE5A}"/>
              </a:ext>
            </a:extLst>
          </p:cNvPr>
          <p:cNvSpPr/>
          <p:nvPr/>
        </p:nvSpPr>
        <p:spPr>
          <a:xfrm>
            <a:off x="6759358" y="4309026"/>
            <a:ext cx="2079842" cy="536657"/>
          </a:xfrm>
          <a:prstGeom prst="roundRect">
            <a:avLst/>
          </a:prstGeom>
          <a:noFill/>
          <a:ln w="952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2" name="Groupe 101">
            <a:extLst>
              <a:ext uri="{FF2B5EF4-FFF2-40B4-BE49-F238E27FC236}">
                <a16:creationId xmlns:a16="http://schemas.microsoft.com/office/drawing/2014/main" id="{C790FAC9-F620-4031-AA27-DBF8F6AF921B}"/>
              </a:ext>
            </a:extLst>
          </p:cNvPr>
          <p:cNvGrpSpPr/>
          <p:nvPr/>
        </p:nvGrpSpPr>
        <p:grpSpPr>
          <a:xfrm>
            <a:off x="756846" y="1321648"/>
            <a:ext cx="4678579" cy="760493"/>
            <a:chOff x="-216018" y="1424706"/>
            <a:chExt cx="4678579" cy="760493"/>
          </a:xfrm>
        </p:grpSpPr>
        <p:sp>
          <p:nvSpPr>
            <p:cNvPr id="99" name="Rectangle : coins arrondis 98">
              <a:extLst>
                <a:ext uri="{FF2B5EF4-FFF2-40B4-BE49-F238E27FC236}">
                  <a16:creationId xmlns:a16="http://schemas.microsoft.com/office/drawing/2014/main" id="{ACED3229-225C-4C99-B50E-3D05674DC0A4}"/>
                </a:ext>
              </a:extLst>
            </p:cNvPr>
            <p:cNvSpPr/>
            <p:nvPr/>
          </p:nvSpPr>
          <p:spPr>
            <a:xfrm>
              <a:off x="-216018" y="1680016"/>
              <a:ext cx="2466745" cy="505183"/>
            </a:xfrm>
            <a:prstGeom prst="roundRect">
              <a:avLst/>
            </a:prstGeom>
            <a:noFill/>
            <a:ln w="9525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01" name="Groupe 100">
              <a:extLst>
                <a:ext uri="{FF2B5EF4-FFF2-40B4-BE49-F238E27FC236}">
                  <a16:creationId xmlns:a16="http://schemas.microsoft.com/office/drawing/2014/main" id="{B9D317F9-1C38-493C-BFB4-79C83D6EB949}"/>
                </a:ext>
              </a:extLst>
            </p:cNvPr>
            <p:cNvGrpSpPr/>
            <p:nvPr/>
          </p:nvGrpSpPr>
          <p:grpSpPr>
            <a:xfrm>
              <a:off x="-153945" y="1424706"/>
              <a:ext cx="4616506" cy="748591"/>
              <a:chOff x="-153945" y="1424706"/>
              <a:chExt cx="4616506" cy="748591"/>
            </a:xfrm>
          </p:grpSpPr>
          <p:pic>
            <p:nvPicPr>
              <p:cNvPr id="97" name="Image 96">
                <a:extLst>
                  <a:ext uri="{FF2B5EF4-FFF2-40B4-BE49-F238E27FC236}">
                    <a16:creationId xmlns:a16="http://schemas.microsoft.com/office/drawing/2014/main" id="{D1E3B361-2F7C-4A07-A636-9677151421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36318" y="1424706"/>
                <a:ext cx="720000" cy="720000"/>
              </a:xfrm>
              <a:prstGeom prst="ellipse">
                <a:avLst/>
              </a:prstGeom>
              <a:ln>
                <a:solidFill>
                  <a:srgbClr val="FF6600"/>
                </a:solidFill>
              </a:ln>
            </p:spPr>
          </p:pic>
          <p:sp>
            <p:nvSpPr>
              <p:cNvPr id="100" name="ZoneTexte 99">
                <a:extLst>
                  <a:ext uri="{FF2B5EF4-FFF2-40B4-BE49-F238E27FC236}">
                    <a16:creationId xmlns:a16="http://schemas.microsoft.com/office/drawing/2014/main" id="{D665C80F-772B-458E-869E-01648D98FFDF}"/>
                  </a:ext>
                </a:extLst>
              </p:cNvPr>
              <p:cNvSpPr txBox="1"/>
              <p:nvPr/>
            </p:nvSpPr>
            <p:spPr>
              <a:xfrm>
                <a:off x="-153945" y="1742410"/>
                <a:ext cx="4616506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100" b="1" dirty="0">
                    <a:solidFill>
                      <a:schemeClr val="tx1"/>
                    </a:solidFill>
                    <a:latin typeface="Helvetica 75 Bold" panose="020B0804020202020204" pitchFamily="34" charset="0"/>
                    <a:cs typeface="Arial"/>
                  </a:rPr>
                  <a:t>Delphine </a:t>
                </a:r>
                <a:r>
                  <a:rPr lang="en-US" sz="1100" b="1" dirty="0" err="1">
                    <a:solidFill>
                      <a:schemeClr val="tx1"/>
                    </a:solidFill>
                    <a:latin typeface="Helvetica 75 Bold" panose="020B0804020202020204" pitchFamily="34" charset="0"/>
                    <a:cs typeface="Arial"/>
                  </a:rPr>
                  <a:t>Pouponneau</a:t>
                </a:r>
                <a:r>
                  <a:rPr lang="en-US" sz="1100" b="1" dirty="0">
                    <a:solidFill>
                      <a:schemeClr val="tx1"/>
                    </a:solidFill>
                    <a:latin typeface="Helvetica 75 Bold" panose="020B0804020202020204" pitchFamily="34" charset="0"/>
                    <a:cs typeface="Arial"/>
                  </a:rPr>
                  <a:t> </a:t>
                </a:r>
              </a:p>
              <a:p>
                <a:r>
                  <a:rPr lang="en-US" sz="1100" b="1" dirty="0">
                    <a:solidFill>
                      <a:srgbClr val="FF7900"/>
                    </a:solidFill>
                    <a:latin typeface="Helvetica 75 Bold" panose="020B0804020202020204" pitchFamily="34" charset="0"/>
                    <a:cs typeface="Arial"/>
                  </a:rPr>
                  <a:t>Program Leader</a:t>
                </a:r>
              </a:p>
            </p:txBody>
          </p:sp>
        </p:grpSp>
      </p:grpSp>
      <p:sp>
        <p:nvSpPr>
          <p:cNvPr id="52" name="Rectangle : coins arrondis 50">
            <a:extLst>
              <a:ext uri="{FF2B5EF4-FFF2-40B4-BE49-F238E27FC236}">
                <a16:creationId xmlns:a16="http://schemas.microsoft.com/office/drawing/2014/main" id="{DE2C72BB-C0D1-438C-9C8B-328F5D9EEDE7}"/>
              </a:ext>
            </a:extLst>
          </p:cNvPr>
          <p:cNvSpPr/>
          <p:nvPr/>
        </p:nvSpPr>
        <p:spPr>
          <a:xfrm>
            <a:off x="5275927" y="973860"/>
            <a:ext cx="1810565" cy="1096380"/>
          </a:xfrm>
          <a:prstGeom prst="roundRect">
            <a:avLst>
              <a:gd name="adj" fmla="val 27236"/>
            </a:avLst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object 6">
            <a:extLst>
              <a:ext uri="{FF2B5EF4-FFF2-40B4-BE49-F238E27FC236}">
                <a16:creationId xmlns:a16="http://schemas.microsoft.com/office/drawing/2014/main" id="{A08356C9-DF2F-4534-ABD7-35840956C925}"/>
              </a:ext>
            </a:extLst>
          </p:cNvPr>
          <p:cNvSpPr txBox="1"/>
          <p:nvPr/>
        </p:nvSpPr>
        <p:spPr>
          <a:xfrm>
            <a:off x="4846761" y="118534"/>
            <a:ext cx="3341885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b="1" dirty="0">
                <a:solidFill>
                  <a:srgbClr val="FF7900"/>
                </a:solidFill>
                <a:latin typeface="Helvetica 75 Bold" panose="020B0804020202020204" pitchFamily="34" charset="0"/>
                <a:cs typeface="Arial"/>
              </a:rPr>
              <a:t>Executive committee sponsors</a:t>
            </a:r>
          </a:p>
        </p:txBody>
      </p:sp>
      <p:sp>
        <p:nvSpPr>
          <p:cNvPr id="58" name="Rectangle : coins arrondis 51">
            <a:extLst>
              <a:ext uri="{FF2B5EF4-FFF2-40B4-BE49-F238E27FC236}">
                <a16:creationId xmlns:a16="http://schemas.microsoft.com/office/drawing/2014/main" id="{6A09ADD3-E2EF-4A8F-91B1-DA18877B5B5E}"/>
              </a:ext>
            </a:extLst>
          </p:cNvPr>
          <p:cNvSpPr/>
          <p:nvPr/>
        </p:nvSpPr>
        <p:spPr>
          <a:xfrm>
            <a:off x="7381692" y="932194"/>
            <a:ext cx="1734952" cy="1154780"/>
          </a:xfrm>
          <a:prstGeom prst="roundRect">
            <a:avLst>
              <a:gd name="adj" fmla="val 29350"/>
            </a:avLst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1" name="Image 52">
            <a:extLst>
              <a:ext uri="{FF2B5EF4-FFF2-40B4-BE49-F238E27FC236}">
                <a16:creationId xmlns:a16="http://schemas.microsoft.com/office/drawing/2014/main" id="{781FE5A3-7CA9-4E2E-8580-546A316F96D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504" y="558390"/>
            <a:ext cx="747607" cy="747607"/>
          </a:xfrm>
          <a:prstGeom prst="ellipse">
            <a:avLst/>
          </a:prstGeom>
          <a:ln w="12700">
            <a:solidFill>
              <a:srgbClr val="FF6600"/>
            </a:solidFill>
          </a:ln>
        </p:spPr>
      </p:pic>
      <p:pic>
        <p:nvPicPr>
          <p:cNvPr id="62" name="Image 53">
            <a:extLst>
              <a:ext uri="{FF2B5EF4-FFF2-40B4-BE49-F238E27FC236}">
                <a16:creationId xmlns:a16="http://schemas.microsoft.com/office/drawing/2014/main" id="{A489B9B6-DEAE-4B96-91CD-2A1A38E6F5A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548" y="560755"/>
            <a:ext cx="747607" cy="747607"/>
          </a:xfrm>
          <a:prstGeom prst="ellipse">
            <a:avLst/>
          </a:prstGeom>
          <a:ln w="12700">
            <a:solidFill>
              <a:srgbClr val="FF6600"/>
            </a:solidFill>
          </a:ln>
        </p:spPr>
      </p:pic>
      <p:sp>
        <p:nvSpPr>
          <p:cNvPr id="65" name="ZoneTexte 55">
            <a:extLst>
              <a:ext uri="{FF2B5EF4-FFF2-40B4-BE49-F238E27FC236}">
                <a16:creationId xmlns:a16="http://schemas.microsoft.com/office/drawing/2014/main" id="{E22DE1A2-A362-4AC6-9F09-B7D86287DB7B}"/>
              </a:ext>
            </a:extLst>
          </p:cNvPr>
          <p:cNvSpPr txBox="1"/>
          <p:nvPr/>
        </p:nvSpPr>
        <p:spPr>
          <a:xfrm>
            <a:off x="7639703" y="1040224"/>
            <a:ext cx="1613766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100" dirty="0">
                <a:solidFill>
                  <a:srgbClr val="FF7900"/>
                </a:solidFill>
                <a:latin typeface="Helvetica 75 Bold" panose="020B0804020202020204" pitchFamily="34" charset="0"/>
              </a:rPr>
              <a:t>Gervais </a:t>
            </a:r>
          </a:p>
          <a:p>
            <a:pPr algn="l"/>
            <a:r>
              <a:rPr lang="en-US" sz="1100" dirty="0" err="1">
                <a:solidFill>
                  <a:srgbClr val="FF7900"/>
                </a:solidFill>
                <a:latin typeface="Helvetica 75 Bold" panose="020B0804020202020204" pitchFamily="34" charset="0"/>
              </a:rPr>
              <a:t>Pellissier</a:t>
            </a:r>
            <a:endParaRPr lang="en-US" sz="1100" dirty="0">
              <a:solidFill>
                <a:srgbClr val="FF7900"/>
              </a:solidFill>
              <a:latin typeface="Helvetica 75 Bold" panose="020B0804020202020204" pitchFamily="34" charset="0"/>
            </a:endParaRPr>
          </a:p>
          <a:p>
            <a:pPr algn="l"/>
            <a:r>
              <a:rPr lang="en-US" sz="1100" dirty="0">
                <a:latin typeface="Helvetica 75 Bold" panose="020B0804020202020204" pitchFamily="34" charset="0"/>
              </a:rPr>
              <a:t>Deputy CEO, People &amp; Transformation, Chairman of OBS </a:t>
            </a:r>
          </a:p>
        </p:txBody>
      </p:sp>
      <p:sp>
        <p:nvSpPr>
          <p:cNvPr id="68" name="ZoneTexte 57">
            <a:extLst>
              <a:ext uri="{FF2B5EF4-FFF2-40B4-BE49-F238E27FC236}">
                <a16:creationId xmlns:a16="http://schemas.microsoft.com/office/drawing/2014/main" id="{0FAB2C2F-6C94-4249-9192-FBD0C0FB290F}"/>
              </a:ext>
            </a:extLst>
          </p:cNvPr>
          <p:cNvSpPr txBox="1"/>
          <p:nvPr/>
        </p:nvSpPr>
        <p:spPr>
          <a:xfrm>
            <a:off x="5571127" y="974053"/>
            <a:ext cx="135777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100" dirty="0">
                <a:solidFill>
                  <a:srgbClr val="FF7900"/>
                </a:solidFill>
                <a:latin typeface="Helvetica 75 Bold" panose="020B0804020202020204" pitchFamily="34" charset="0"/>
              </a:rPr>
              <a:t>Elizabeth </a:t>
            </a:r>
            <a:r>
              <a:rPr lang="en-US" sz="1100" dirty="0" err="1">
                <a:solidFill>
                  <a:srgbClr val="FF7900"/>
                </a:solidFill>
                <a:latin typeface="Helvetica 75 Bold" panose="020B0804020202020204" pitchFamily="34" charset="0"/>
              </a:rPr>
              <a:t>Tchoungui</a:t>
            </a:r>
            <a:endParaRPr lang="en-US" sz="1100" dirty="0">
              <a:solidFill>
                <a:srgbClr val="FF7900"/>
              </a:solidFill>
              <a:latin typeface="Helvetica 75 Bold" panose="020B0804020202020204" pitchFamily="34" charset="0"/>
            </a:endParaRPr>
          </a:p>
          <a:p>
            <a:pPr algn="l"/>
            <a:r>
              <a:rPr lang="en-US" sz="1100" dirty="0">
                <a:latin typeface="Helvetica 75 Bold" panose="020B0804020202020204" pitchFamily="34" charset="0"/>
              </a:rPr>
              <a:t>Group Executive Director CSR, Diversity and Philanthropy </a:t>
            </a:r>
          </a:p>
        </p:txBody>
      </p:sp>
    </p:spTree>
    <p:extLst>
      <p:ext uri="{BB962C8B-B14F-4D97-AF65-F5344CB8AC3E}">
        <p14:creationId xmlns:p14="http://schemas.microsoft.com/office/powerpoint/2010/main" val="854755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Placeholder 5">
            <a:extLst>
              <a:ext uri="{FF2B5EF4-FFF2-40B4-BE49-F238E27FC236}">
                <a16:creationId xmlns:a16="http://schemas.microsoft.com/office/drawing/2014/main" id="{B98FDDA8-5297-44AA-A3C4-9CAEB41A82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2" t="4269" r="21848" b="1033"/>
          <a:stretch/>
        </p:blipFill>
        <p:spPr>
          <a:xfrm>
            <a:off x="4565131" y="0"/>
            <a:ext cx="4578869" cy="5143500"/>
          </a:xfrm>
          <a:prstGeom prst="rect">
            <a:avLst/>
          </a:prstGeom>
        </p:spPr>
      </p:pic>
      <p:sp>
        <p:nvSpPr>
          <p:cNvPr id="45" name="Content Placeholder 3"/>
          <p:cNvSpPr txBox="1">
            <a:spLocks/>
          </p:cNvSpPr>
          <p:nvPr/>
        </p:nvSpPr>
        <p:spPr>
          <a:xfrm>
            <a:off x="2279131" y="3350317"/>
            <a:ext cx="2286000" cy="1800000"/>
          </a:xfrm>
          <a:prstGeom prst="rect">
            <a:avLst/>
          </a:prstGeom>
          <a:solidFill>
            <a:schemeClr val="tx1"/>
          </a:solidFill>
        </p:spPr>
        <p:txBody>
          <a:bodyPr wrap="square" lIns="180000" tIns="182880" rIns="180000" bIns="180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 spc="-20" baseline="0">
                <a:solidFill>
                  <a:schemeClr val="bg2"/>
                </a:solidFill>
                <a:latin typeface="Helvetica 75 Bold" panose="020B0804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3pPr>
            <a:lvl4pPr marL="357188" indent="-176213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4pPr>
            <a:lvl5pPr marL="538163" indent="-18097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-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Enrich development and innovation approaches</a:t>
            </a:r>
            <a:endParaRPr kumimoji="0" lang="fr-FR" sz="2000" b="0" i="0" u="none" strike="noStrike" kern="1200" cap="none" spc="-2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79131" y="1550317"/>
            <a:ext cx="2286000" cy="180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75 Bold"/>
              <a:ea typeface="+mn-ea"/>
              <a:cs typeface="+mn-cs"/>
            </a:endParaRPr>
          </a:p>
        </p:txBody>
      </p:sp>
      <p:sp>
        <p:nvSpPr>
          <p:cNvPr id="47" name="Content Placeholder 3"/>
          <p:cNvSpPr txBox="1">
            <a:spLocks/>
          </p:cNvSpPr>
          <p:nvPr/>
        </p:nvSpPr>
        <p:spPr>
          <a:xfrm>
            <a:off x="2266013" y="1517031"/>
            <a:ext cx="2258792" cy="917513"/>
          </a:xfrm>
          <a:prstGeom prst="rect">
            <a:avLst/>
          </a:prstGeom>
        </p:spPr>
        <p:txBody>
          <a:bodyPr wrap="square" lIns="180000" tIns="180000" rIns="180000" bIns="18000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 spc="-20" baseline="0">
                <a:solidFill>
                  <a:schemeClr val="bg2"/>
                </a:solidFill>
                <a:latin typeface="Helvetica 75 Bold" panose="020B0804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3pPr>
            <a:lvl4pPr marL="357188" indent="-176213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4pPr>
            <a:lvl5pPr marL="538163" indent="-18097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Limit </a:t>
            </a:r>
            <a:r>
              <a:rPr kumimoji="0" lang="fr-FR" sz="2000" b="0" i="0" u="none" strike="noStrike" kern="1200" cap="none" spc="-2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bias</a:t>
            </a:r>
            <a:r>
              <a:rPr kumimoji="0" lang="fr-FR" sz="20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 and </a:t>
            </a:r>
            <a:r>
              <a:rPr kumimoji="0" lang="fr-FR" sz="2000" b="0" i="0" u="none" strike="noStrike" kern="1200" cap="none" spc="-2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stereotypes</a:t>
            </a:r>
            <a:endParaRPr kumimoji="0" lang="fr-FR" sz="2000" b="0" i="0" u="none" strike="noStrike" kern="1200" cap="none" spc="-2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  <p:sp>
        <p:nvSpPr>
          <p:cNvPr id="49" name="Content Placeholder 3"/>
          <p:cNvSpPr txBox="1">
            <a:spLocks/>
          </p:cNvSpPr>
          <p:nvPr/>
        </p:nvSpPr>
        <p:spPr>
          <a:xfrm>
            <a:off x="-2644" y="1546032"/>
            <a:ext cx="2286000" cy="1817806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46304" rIns="180000" bIns="180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 spc="-20" baseline="0">
                <a:solidFill>
                  <a:schemeClr val="bg2"/>
                </a:solidFill>
                <a:latin typeface="Helvetica 75 Bold" panose="020B0804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3pPr>
            <a:lvl4pPr marL="357188" indent="-176213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4pPr>
            <a:lvl5pPr marL="538163" indent="-18097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-20" normalizeH="0" baseline="0" noProof="0">
                <a:ln>
                  <a:noFill/>
                </a:ln>
                <a:solidFill>
                  <a:srgbClr val="FF7900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Facilitate collaboration </a:t>
            </a:r>
            <a:br>
              <a:rPr kumimoji="0" lang="en-GB" sz="2000" b="0" i="0" u="none" strike="noStrike" kern="1200" cap="none" spc="-20" normalizeH="0" baseline="0" noProof="0">
                <a:ln>
                  <a:noFill/>
                </a:ln>
                <a:solidFill>
                  <a:srgbClr val="FF7900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</a:br>
            <a:r>
              <a:rPr kumimoji="0" lang="en-GB" sz="2000" b="0" i="0" u="none" strike="noStrike" kern="1200" cap="none" spc="-20" normalizeH="0" baseline="0" noProof="0">
                <a:ln>
                  <a:noFill/>
                </a:ln>
                <a:solidFill>
                  <a:srgbClr val="FF7900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amongst teams</a:t>
            </a:r>
            <a:endParaRPr kumimoji="0" lang="en-GB" sz="700" b="0" i="0" u="none" strike="noStrike" kern="1200" cap="none" spc="-2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376723B0-95B3-4BC9-8F54-1F2C10DD9F9B}"/>
              </a:ext>
            </a:extLst>
          </p:cNvPr>
          <p:cNvSpPr txBox="1">
            <a:spLocks/>
          </p:cNvSpPr>
          <p:nvPr/>
        </p:nvSpPr>
        <p:spPr>
          <a:xfrm>
            <a:off x="179512" y="217978"/>
            <a:ext cx="3970769" cy="7413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spc="-20" baseline="0">
                <a:solidFill>
                  <a:schemeClr val="bg2"/>
                </a:solidFill>
                <a:latin typeface="Helvetica 75 Bold" panose="020B08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-2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75 Bold" panose="020B0804020202020204" pitchFamily="34" charset="0"/>
                <a:ea typeface="+mj-ea"/>
                <a:cs typeface="+mj-cs"/>
              </a:rPr>
              <a:t>Neuroteam’s </a:t>
            </a:r>
            <a:r>
              <a:rPr kumimoji="0" lang="en-GB" sz="3600" b="0" i="0" u="none" strike="noStrike" kern="1200" cap="none" spc="-20" normalizeH="0" baseline="0" noProof="0">
                <a:ln>
                  <a:noFill/>
                </a:ln>
                <a:effectLst/>
                <a:uLnTx/>
                <a:uFillTx/>
                <a:latin typeface="Helvetica 75 Bold" panose="020B0804020202020204" pitchFamily="34" charset="0"/>
                <a:ea typeface="+mj-ea"/>
                <a:cs typeface="+mj-cs"/>
              </a:rPr>
              <a:t>ambitions</a:t>
            </a:r>
            <a:endParaRPr kumimoji="0" lang="en-GB" sz="3600" b="0" i="0" u="none" strike="noStrike" kern="1200" cap="none" spc="-20" normalizeH="0" baseline="0" noProof="0" dirty="0">
              <a:ln>
                <a:noFill/>
              </a:ln>
              <a:effectLst/>
              <a:uLnTx/>
              <a:uFillTx/>
              <a:latin typeface="Helvetica 75 Bold" panose="020B0804020202020204" pitchFamily="34" charset="0"/>
              <a:ea typeface="+mj-ea"/>
              <a:cs typeface="+mj-cs"/>
            </a:endParaRPr>
          </a:p>
        </p:txBody>
      </p:sp>
      <p:sp>
        <p:nvSpPr>
          <p:cNvPr id="44" name="Content Placeholder 3"/>
          <p:cNvSpPr txBox="1">
            <a:spLocks/>
          </p:cNvSpPr>
          <p:nvPr/>
        </p:nvSpPr>
        <p:spPr>
          <a:xfrm>
            <a:off x="-2644" y="3350317"/>
            <a:ext cx="2286000" cy="1800000"/>
          </a:xfrm>
          <a:prstGeom prst="rect">
            <a:avLst/>
          </a:prstGeom>
          <a:solidFill>
            <a:schemeClr val="bg2"/>
          </a:solidFill>
        </p:spPr>
        <p:txBody>
          <a:bodyPr wrap="square" lIns="180000" tIns="144000" rIns="180000" bIns="180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 spc="-20" baseline="0">
                <a:solidFill>
                  <a:schemeClr val="bg2"/>
                </a:solidFill>
                <a:latin typeface="Helvetica 75 Bold" panose="020B0804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3pPr>
            <a:lvl4pPr marL="357188" indent="-176213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4pPr>
            <a:lvl5pPr marL="538163" indent="-18097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-2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Open up to new talent as soon as we recruit</a:t>
            </a:r>
            <a:endParaRPr kumimoji="0" lang="en-GB" sz="700" b="0" i="0" u="none" strike="noStrike" kern="1200" cap="none" spc="-2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89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E5C168E-FBA0-43B5-8FC6-0A9FB1C0942E}"/>
              </a:ext>
            </a:extLst>
          </p:cNvPr>
          <p:cNvSpPr txBox="1">
            <a:spLocks/>
          </p:cNvSpPr>
          <p:nvPr/>
        </p:nvSpPr>
        <p:spPr>
          <a:xfrm>
            <a:off x="395536" y="275367"/>
            <a:ext cx="4464496" cy="2880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5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 sz="3400">
                <a:solidFill>
                  <a:schemeClr val="accent6"/>
                </a:solidFill>
              </a:rPr>
              <a:t>Neuroteam manifesto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9EB1008-CCFB-423A-84BB-A61B618F1C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719480"/>
              </p:ext>
            </p:extLst>
          </p:nvPr>
        </p:nvGraphicFramePr>
        <p:xfrm>
          <a:off x="1812924" y="3933663"/>
          <a:ext cx="701675" cy="59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Document" showAsIcon="1" r:id="rId3" imgW="527400" imgH="445680" progId="Word.Document.12">
                  <p:embed/>
                </p:oleObj>
              </mc:Choice>
              <mc:Fallback>
                <p:oleObj name="Document" showAsIcon="1" r:id="rId3" imgW="527400" imgH="445680" progId="Word.Document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9EB1008-CCFB-423A-84BB-A61B618F1C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12924" y="3933663"/>
                        <a:ext cx="701675" cy="593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 3">
            <a:extLst>
              <a:ext uri="{FF2B5EF4-FFF2-40B4-BE49-F238E27FC236}">
                <a16:creationId xmlns:a16="http://schemas.microsoft.com/office/drawing/2014/main" id="{A504B815-DE53-43BC-8011-3375BE74E6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91229"/>
            <a:ext cx="1967223" cy="9059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3B16DCB-BB21-D166-9F7A-A4AE2E3938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926" y="767761"/>
            <a:ext cx="3795106" cy="245293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89B31A1-2593-87FA-1C50-6DB507C4FF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7200" y="997148"/>
            <a:ext cx="3926745" cy="383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06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788024" y="1212742"/>
            <a:ext cx="4355976" cy="194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75 Bold"/>
              <a:ea typeface="+mn-ea"/>
              <a:cs typeface="+mn-cs"/>
            </a:endParaRPr>
          </a:p>
        </p:txBody>
      </p:sp>
      <p:sp>
        <p:nvSpPr>
          <p:cNvPr id="49" name="Content Placeholder 3"/>
          <p:cNvSpPr txBox="1">
            <a:spLocks/>
          </p:cNvSpPr>
          <p:nvPr/>
        </p:nvSpPr>
        <p:spPr>
          <a:xfrm>
            <a:off x="-2644" y="1212742"/>
            <a:ext cx="4790668" cy="1944000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46304" rIns="180000" bIns="180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 spc="-20" baseline="0">
                <a:solidFill>
                  <a:schemeClr val="bg2"/>
                </a:solidFill>
                <a:latin typeface="Helvetica 75 Bold" panose="020B0804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3pPr>
            <a:lvl4pPr marL="357188" indent="-176213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4pPr>
            <a:lvl5pPr marL="538163" indent="-18097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400" b="0" i="0" u="none" strike="noStrike" kern="1200" cap="none" spc="-2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5F18C40-C410-4E45-A5BD-2D4E8B50B231}"/>
              </a:ext>
            </a:extLst>
          </p:cNvPr>
          <p:cNvSpPr txBox="1"/>
          <p:nvPr/>
        </p:nvSpPr>
        <p:spPr>
          <a:xfrm>
            <a:off x="4842971" y="1282884"/>
            <a:ext cx="4352500" cy="14403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75 Bold"/>
                <a:ea typeface="+mn-ea"/>
                <a:cs typeface="+mn-cs"/>
              </a:rPr>
              <a:t>Recruitment </a:t>
            </a:r>
          </a:p>
          <a:p>
            <a:pPr marL="177800" marR="0" lvl="0" indent="-177800" algn="l" defTabSz="9144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45 Light" panose="020B0403020202020204" pitchFamily="34" charset="0"/>
                <a:ea typeface="+mn-ea"/>
                <a:cs typeface="+mn-cs"/>
              </a:rPr>
              <a:t>Selection of a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specialized recruitment firm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45 Light" panose="020B0403020202020204" pitchFamily="34" charset="0"/>
                <a:ea typeface="+mn-ea"/>
                <a:cs typeface="+mn-cs"/>
              </a:rPr>
              <a:t>to support recruiting managers</a:t>
            </a:r>
          </a:p>
          <a:p>
            <a:pPr marL="177800" marR="0" lvl="0" indent="-177800" algn="l" defTabSz="9144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Inclusive recruitment training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45 Light" panose="020B0403020202020204" pitchFamily="34" charset="0"/>
                <a:ea typeface="+mn-ea"/>
                <a:cs typeface="+mn-cs"/>
              </a:rPr>
              <a:t> to teams in charge of recruitment campaigns for more than 2,000 trainees / year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45 Light" panose="020B0403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44" name="Content Placeholder 3"/>
          <p:cNvSpPr txBox="1">
            <a:spLocks/>
          </p:cNvSpPr>
          <p:nvPr/>
        </p:nvSpPr>
        <p:spPr>
          <a:xfrm>
            <a:off x="-2644" y="3153780"/>
            <a:ext cx="4790667" cy="1989720"/>
          </a:xfrm>
          <a:prstGeom prst="rect">
            <a:avLst/>
          </a:prstGeom>
          <a:solidFill>
            <a:schemeClr val="bg2"/>
          </a:solidFill>
        </p:spPr>
        <p:txBody>
          <a:bodyPr wrap="square" lIns="180000" tIns="144000" rIns="180000" bIns="180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 spc="-20" baseline="0">
                <a:solidFill>
                  <a:schemeClr val="bg2"/>
                </a:solidFill>
                <a:latin typeface="Helvetica 75 Bold" panose="020B0804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3pPr>
            <a:lvl4pPr marL="357188" indent="-176213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4pPr>
            <a:lvl5pPr marL="538163" indent="-18097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800" b="0" i="0" u="none" strike="noStrike" kern="1200" cap="none" spc="-2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Experiments</a:t>
            </a:r>
            <a:r>
              <a:rPr kumimoji="0" lang="fr-FR" sz="18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 </a:t>
            </a:r>
            <a:br>
              <a:rPr kumimoji="0" lang="fr-FR" sz="20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</a:br>
            <a:br>
              <a:rPr kumimoji="0" lang="fr-FR" sz="8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</a:br>
            <a:r>
              <a:rPr lang="en-US" dirty="0">
                <a:latin typeface="Helvetica 45 Light" panose="020B0403020202020204" pitchFamily="34" charset="0"/>
              </a:rPr>
              <a:t>Participation of neuroatypical employees in reflections on the development or improvement of tools, processes and work environments</a:t>
            </a:r>
            <a:endParaRPr kumimoji="0" lang="fr-FR" sz="1300" b="0" i="0" u="none" strike="noStrike" kern="1200" cap="none" spc="-4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45 Light" panose="020B0403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6979612-9984-4CC5-B4A8-5FFDEE86F1E2}"/>
              </a:ext>
            </a:extLst>
          </p:cNvPr>
          <p:cNvSpPr txBox="1"/>
          <p:nvPr/>
        </p:nvSpPr>
        <p:spPr>
          <a:xfrm>
            <a:off x="19484" y="1212742"/>
            <a:ext cx="484054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7900"/>
                </a:solidFill>
                <a:effectLst/>
                <a:uLnTx/>
                <a:uFillTx/>
                <a:latin typeface="Helvetica 75 Bold"/>
                <a:ea typeface="+mn-ea"/>
                <a:cs typeface="+mn-cs"/>
              </a:rPr>
              <a:t>Awareness and training</a:t>
            </a:r>
          </a:p>
          <a:p>
            <a:pPr marL="177800" marR="0" lvl="0" indent="-177800" algn="l" defTabSz="914400" rtl="0" eaLnBrk="1" fontAlgn="auto" latinLnBrk="0" hangingPunct="1">
              <a:spcAft>
                <a:spcPts val="0"/>
              </a:spcAft>
              <a:buClr>
                <a:srgbClr val="FF81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GB" sz="1200" kern="1200" dirty="0">
                <a:solidFill>
                  <a:srgbClr val="000000"/>
                </a:solidFill>
                <a:latin typeface="Helvetica 75 Bold"/>
                <a:ea typeface="+mn-ea"/>
                <a:cs typeface="+mn-cs"/>
              </a:rPr>
              <a:t>Conference Dr Nancy Doyle (internal &amp; external stakeholders)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75 Bold"/>
              <a:ea typeface="+mn-ea"/>
              <a:cs typeface="+mn-cs"/>
            </a:endParaRPr>
          </a:p>
          <a:p>
            <a:pPr marL="177800" marR="0" lvl="0" indent="-177800" algn="l" defTabSz="914400" rtl="0" eaLnBrk="1" fontAlgn="auto" latinLnBrk="0" hangingPunct="1">
              <a:spcAft>
                <a:spcPts val="0"/>
              </a:spcAft>
              <a:buClr>
                <a:srgbClr val="FF81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75 Bold"/>
                <a:ea typeface="+mn-ea"/>
                <a:cs typeface="+mn-cs"/>
              </a:rPr>
              <a:t>Specialized </a:t>
            </a:r>
            <a:r>
              <a:rPr lang="en-GB" sz="1200" kern="1200" dirty="0">
                <a:solidFill>
                  <a:srgbClr val="000000"/>
                </a:solidFill>
                <a:latin typeface="Helvetica 75 Bold"/>
                <a:ea typeface="+mn-ea"/>
                <a:cs typeface="+mn-cs"/>
              </a:rPr>
              <a:t>interventions for </a:t>
            </a:r>
            <a:r>
              <a:rPr lang="en-GB" sz="1200" kern="1200" dirty="0" err="1">
                <a:solidFill>
                  <a:srgbClr val="000000"/>
                </a:solidFill>
                <a:latin typeface="Helvetica 75 Bold"/>
                <a:ea typeface="+mn-ea"/>
                <a:cs typeface="+mn-cs"/>
              </a:rPr>
              <a:t>oc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75 Bold"/>
                <a:ea typeface="+mn-ea"/>
                <a:cs typeface="+mn-cs"/>
              </a:rPr>
              <a:t>cupational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75 Bold"/>
                <a:ea typeface="+mn-ea"/>
                <a:cs typeface="+mn-cs"/>
              </a:rPr>
              <a:t> doctors, social workers, worker representatives</a:t>
            </a:r>
          </a:p>
          <a:p>
            <a:pPr marL="177800" marR="0" lvl="0" indent="-177800" algn="l" defTabSz="914400" rtl="0" eaLnBrk="1" fontAlgn="auto" latinLnBrk="0" hangingPunct="1">
              <a:spcAft>
                <a:spcPts val="0"/>
              </a:spcAft>
              <a:buClr>
                <a:srgbClr val="FF81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75 Bold"/>
                <a:ea typeface="+mn-ea"/>
                <a:cs typeface="+mn-cs"/>
              </a:rPr>
              <a:t>For all group employees: </a:t>
            </a:r>
            <a:r>
              <a:rPr lang="en-GB" sz="1200" kern="1200" dirty="0">
                <a:solidFill>
                  <a:srgbClr val="000000"/>
                </a:solidFill>
                <a:latin typeface="Helvetica 75 Bold"/>
                <a:ea typeface="+mn-ea"/>
                <a:cs typeface="+mn-cs"/>
              </a:rPr>
              <a:t> a “mini-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75 Bold"/>
                <a:ea typeface="+mn-ea"/>
                <a:cs typeface="+mn-cs"/>
              </a:rPr>
              <a:t>guide”, a glossary, 12 learning modules</a:t>
            </a:r>
          </a:p>
          <a:p>
            <a:pPr marL="177800" indent="-177800" algn="l" rtl="0">
              <a:buClr>
                <a:srgbClr val="FF8100"/>
              </a:buClr>
              <a:buFont typeface="Wingdings" panose="05000000000000000000" pitchFamily="2" charset="2"/>
              <a:buChar char="Ø"/>
              <a:defRPr/>
            </a:pPr>
            <a:r>
              <a:rPr lang="en-GB" sz="1200" kern="1200" dirty="0">
                <a:solidFill>
                  <a:srgbClr val="000000"/>
                </a:solidFill>
                <a:latin typeface="Helvetica 75 Bold"/>
                <a:ea typeface="+mn-ea"/>
                <a:cs typeface="+mn-cs"/>
              </a:rPr>
              <a:t>Communication kit for the comm departments, the diversity correspondents &amp; the H&amp;S managers</a:t>
            </a:r>
          </a:p>
          <a:p>
            <a:pPr marL="177800" indent="-177800" algn="l" rtl="0">
              <a:buClr>
                <a:srgbClr val="FF8100"/>
              </a:buClr>
              <a:buFont typeface="Wingdings" panose="05000000000000000000" pitchFamily="2" charset="2"/>
              <a:buChar char="Ø"/>
              <a:defRPr/>
            </a:pPr>
            <a:r>
              <a:rPr lang="en-GB" sz="1200" kern="1200" dirty="0">
                <a:solidFill>
                  <a:srgbClr val="000000"/>
                </a:solidFill>
                <a:latin typeface="Helvetica 45 Light" panose="020B0403020202020204" pitchFamily="34" charset="0"/>
                <a:ea typeface="+mn-ea"/>
                <a:cs typeface="+mn-cs"/>
              </a:rPr>
              <a:t>Managers: </a:t>
            </a:r>
            <a:r>
              <a:rPr lang="en-GB" sz="1200" kern="1200" dirty="0">
                <a:solidFill>
                  <a:srgbClr val="000000"/>
                </a:solidFill>
                <a:latin typeface="Helvetica 75 Bold"/>
                <a:ea typeface="+mn-ea"/>
                <a:cs typeface="+mn-cs"/>
              </a:rPr>
              <a:t>inclusive management self-assessment</a:t>
            </a:r>
          </a:p>
          <a:p>
            <a:pPr marL="177800" marR="0" lvl="0" indent="-177800" algn="l" defTabSz="914400" rtl="0" eaLnBrk="1" fontAlgn="auto" latinLnBrk="0" hangingPunct="1">
              <a:spcAft>
                <a:spcPts val="0"/>
              </a:spcAft>
              <a:buClr>
                <a:srgbClr val="FF81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75 Bold"/>
              <a:ea typeface="+mn-ea"/>
              <a:cs typeface="+mn-cs"/>
            </a:endParaRPr>
          </a:p>
        </p:txBody>
      </p:sp>
      <p:sp>
        <p:nvSpPr>
          <p:cNvPr id="45" name="Content Placeholder 3"/>
          <p:cNvSpPr txBox="1">
            <a:spLocks/>
          </p:cNvSpPr>
          <p:nvPr/>
        </p:nvSpPr>
        <p:spPr>
          <a:xfrm>
            <a:off x="4741417" y="3104707"/>
            <a:ext cx="4283968" cy="2233019"/>
          </a:xfrm>
          <a:prstGeom prst="rect">
            <a:avLst/>
          </a:prstGeom>
          <a:noFill/>
        </p:spPr>
        <p:txBody>
          <a:bodyPr wrap="square" lIns="180000" tIns="182880" rIns="180000" bIns="180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 spc="-20" baseline="0">
                <a:solidFill>
                  <a:schemeClr val="bg2"/>
                </a:solidFill>
                <a:latin typeface="Helvetica 75 Bold" panose="020B0804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3pPr>
            <a:lvl4pPr marL="357188" indent="-176213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4pPr>
            <a:lvl5pPr marL="538163" indent="-18097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800" dirty="0">
                <a:solidFill>
                  <a:srgbClr val="FF7900"/>
                </a:solidFill>
              </a:rPr>
              <a:t>And for</a:t>
            </a:r>
            <a:r>
              <a:rPr kumimoji="0" lang="fr-FR" sz="1800" b="0" i="0" u="none" strike="noStrike" kern="1200" cap="none" spc="-20" normalizeH="0" baseline="0" noProof="0" dirty="0">
                <a:ln>
                  <a:noFill/>
                </a:ln>
                <a:solidFill>
                  <a:srgbClr val="FF7900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 2023… 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79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3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45 Light" panose="020B0403020202020204" pitchFamily="34" charset="0"/>
              </a:rPr>
              <a:t>Harmonization of internal communication media and recommendations of guidelines to the Brand and Accessibility Departments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79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3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45 Light" panose="020B0403020202020204" pitchFamily="34" charset="0"/>
              </a:rPr>
              <a:t>Production of an </a:t>
            </a:r>
            <a:r>
              <a:rPr kumimoji="0" lang="en-US" sz="13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expert reference guide for our entire ecosystem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79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3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45 Light" panose="020B0403020202020204" pitchFamily="34" charset="0"/>
              </a:rPr>
              <a:t>Creation of a </a:t>
            </a:r>
            <a:r>
              <a:rPr kumimoji="0" lang="en-US" sz="13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training playlist dedicated to the development of neuroatypical talents…</a:t>
            </a:r>
            <a:endParaRPr kumimoji="0" lang="fr-FR" sz="1300" b="0" i="0" u="none" strike="noStrike" kern="1200" cap="none" spc="-2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376723B0-95B3-4BC9-8F54-1F2C10DD9F9B}"/>
              </a:ext>
            </a:extLst>
          </p:cNvPr>
          <p:cNvSpPr txBox="1">
            <a:spLocks/>
          </p:cNvSpPr>
          <p:nvPr/>
        </p:nvSpPr>
        <p:spPr>
          <a:xfrm>
            <a:off x="138831" y="96090"/>
            <a:ext cx="8856984" cy="9136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spc="-20" baseline="0">
                <a:solidFill>
                  <a:schemeClr val="bg2"/>
                </a:solidFill>
                <a:latin typeface="Helvetica 75 Bold" panose="020B08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-2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75 Bold" panose="020B0804020202020204" pitchFamily="34" charset="0"/>
                <a:ea typeface="+mj-ea"/>
                <a:cs typeface="+mj-cs"/>
              </a:rPr>
              <a:t>Neuroteam </a:t>
            </a:r>
            <a:r>
              <a:rPr lang="en-GB" sz="3600">
                <a:solidFill>
                  <a:srgbClr val="FFFFFF"/>
                </a:solidFill>
              </a:rPr>
              <a:t>i</a:t>
            </a:r>
            <a:r>
              <a:rPr kumimoji="0" lang="en-GB" sz="3600" b="0" i="0" u="none" strike="noStrike" kern="1200" cap="none" spc="-2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75 Bold" panose="020B0804020202020204" pitchFamily="34" charset="0"/>
                <a:ea typeface="+mj-ea"/>
                <a:cs typeface="+mj-cs"/>
              </a:rPr>
              <a:t>n action at Orange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/>
              <a:t>F</a:t>
            </a:r>
            <a:r>
              <a:rPr kumimoji="0" lang="en-GB" sz="3600" b="0" i="0" u="none" strike="noStrike" kern="1200" cap="none" spc="-20" normalizeH="0" baseline="0" noProof="0">
                <a:ln>
                  <a:noFill/>
                </a:ln>
                <a:effectLst/>
                <a:uLnTx/>
                <a:uFillTx/>
                <a:latin typeface="Helvetica 75 Bold" panose="020B0804020202020204" pitchFamily="34" charset="0"/>
                <a:ea typeface="+mj-ea"/>
                <a:cs typeface="+mj-cs"/>
              </a:rPr>
              <a:t>irst achievements</a:t>
            </a:r>
            <a:endParaRPr kumimoji="0" lang="en-GB" sz="3600" b="0" i="0" u="none" strike="noStrike" kern="1200" cap="none" spc="-20" normalizeH="0" baseline="0" noProof="0" dirty="0">
              <a:ln>
                <a:noFill/>
              </a:ln>
              <a:effectLst/>
              <a:uLnTx/>
              <a:uFillTx/>
              <a:latin typeface="Helvetica 75 Bold" panose="020B0804020202020204" pitchFamily="34" charset="0"/>
              <a:ea typeface="+mj-ea"/>
              <a:cs typeface="+mj-cs"/>
            </a:endParaRPr>
          </a:p>
        </p:txBody>
      </p:sp>
      <p:sp>
        <p:nvSpPr>
          <p:cNvPr id="13" name="object 75">
            <a:extLst>
              <a:ext uri="{FF2B5EF4-FFF2-40B4-BE49-F238E27FC236}">
                <a16:creationId xmlns:a16="http://schemas.microsoft.com/office/drawing/2014/main" id="{FB6F8478-C89C-4865-8EC0-CF5CDAFFA6D9}"/>
              </a:ext>
            </a:extLst>
          </p:cNvPr>
          <p:cNvSpPr/>
          <p:nvPr/>
        </p:nvSpPr>
        <p:spPr>
          <a:xfrm>
            <a:off x="179512" y="4114370"/>
            <a:ext cx="4592504" cy="802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81360" rIns="0" bIns="0" anchor="t" anchorCtr="0" compatLnSpc="0">
            <a:spAutoFit/>
          </a:bodyPr>
          <a:lstStyle/>
          <a:p>
            <a:pPr marL="228600" marR="0" lvl="0" indent="-228600" algn="l" defTabSz="914400" rtl="0" eaLnBrk="1" fontAlgn="auto" latinLnBrk="0" hangingPunct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ingdings" panose="05000000000000000000" pitchFamily="2" charset="2"/>
              <a:buChar char="Ø"/>
              <a:tabLst>
                <a:tab pos="241200" algn="l"/>
              </a:tabLst>
              <a:defRPr sz="1800">
                <a:solidFill>
                  <a:srgbClr val="FFFFFF"/>
                </a:solidFill>
              </a:defRPr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75 Bold" panose="020B0804020202020204" pitchFamily="34" charset="0"/>
                <a:ea typeface="Arial Unicode MS" pitchFamily="2"/>
                <a:cs typeface="Arial MT" pitchFamily="2"/>
              </a:rPr>
              <a:t>Orange collaborative risk assessment (completed)</a:t>
            </a:r>
          </a:p>
          <a:p>
            <a:pPr marL="228600" marR="0" lvl="0" indent="-228600" algn="l" defTabSz="914400" rtl="0" eaLnBrk="1" fontAlgn="auto" latinLnBrk="0" hangingPunct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ingdings" panose="05000000000000000000" pitchFamily="2" charset="2"/>
              <a:buChar char="Ø"/>
              <a:tabLst>
                <a:tab pos="241200" algn="l"/>
              </a:tabLst>
              <a:defRPr sz="1800">
                <a:solidFill>
                  <a:srgbClr val="FFFFFF"/>
                </a:solidFill>
              </a:defRPr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75 Bold" panose="020B0804020202020204" pitchFamily="34" charset="0"/>
                <a:ea typeface="Arial Unicode MS" pitchFamily="2"/>
                <a:cs typeface="Arial MT" pitchFamily="2"/>
              </a:rPr>
              <a:t>2 proofs of concepts in progress: Inclusive work environment, Chatbot</a:t>
            </a:r>
            <a:endParaRPr kumimoji="0" lang="fr-FR" sz="13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75 Bold" panose="020B0804020202020204" pitchFamily="34" charset="0"/>
              <a:ea typeface="Arial Unicode MS" pitchFamily="2"/>
              <a:cs typeface="Arial MT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1894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7921"/>
            <a:ext cx="3112770" cy="2432685"/>
          </a:xfrm>
          <a:custGeom>
            <a:avLst/>
            <a:gdLst/>
            <a:ahLst/>
            <a:cxnLst/>
            <a:rect l="l" t="t" r="r" b="b"/>
            <a:pathLst>
              <a:path w="3112770" h="2432685">
                <a:moveTo>
                  <a:pt x="2845727" y="0"/>
                </a:moveTo>
                <a:lnTo>
                  <a:pt x="0" y="0"/>
                </a:lnTo>
                <a:lnTo>
                  <a:pt x="0" y="2432304"/>
                </a:lnTo>
                <a:lnTo>
                  <a:pt x="1918462" y="2432304"/>
                </a:lnTo>
                <a:lnTo>
                  <a:pt x="1962397" y="2426413"/>
                </a:lnTo>
                <a:lnTo>
                  <a:pt x="2007364" y="2410110"/>
                </a:lnTo>
                <a:lnTo>
                  <a:pt x="2049971" y="2385450"/>
                </a:lnTo>
                <a:lnTo>
                  <a:pt x="2086829" y="2354486"/>
                </a:lnTo>
                <a:lnTo>
                  <a:pt x="2114550" y="2319274"/>
                </a:lnTo>
                <a:lnTo>
                  <a:pt x="3085973" y="641223"/>
                </a:lnTo>
                <a:lnTo>
                  <a:pt x="3103590" y="600350"/>
                </a:lnTo>
                <a:lnTo>
                  <a:pt x="3112399" y="553631"/>
                </a:lnTo>
                <a:lnTo>
                  <a:pt x="3112399" y="504730"/>
                </a:lnTo>
                <a:lnTo>
                  <a:pt x="3103590" y="457310"/>
                </a:lnTo>
                <a:lnTo>
                  <a:pt x="3085973" y="415036"/>
                </a:lnTo>
                <a:lnTo>
                  <a:pt x="2845727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8620" y="135433"/>
            <a:ext cx="655938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3600" b="0" dirty="0">
                <a:solidFill>
                  <a:srgbClr val="FF7900"/>
                </a:solidFill>
                <a:latin typeface="Helvetica 75 Bold" panose="020B0804020202020204" pitchFamily="34" charset="0"/>
              </a:rPr>
              <a:t>What about external visibility?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1761" y="767518"/>
            <a:ext cx="8698531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/>
            <a:r>
              <a:rPr lang="en-US" sz="1200" b="1" dirty="0">
                <a:solidFill>
                  <a:schemeClr val="tx1"/>
                </a:solidFill>
                <a:latin typeface="Helvetica 75 Bold" panose="020B0804020202020204" pitchFamily="34" charset="0"/>
                <a:cs typeface="Arial"/>
              </a:rPr>
              <a:t>Sharing at international level, producing deliverables and speeches during key events</a:t>
            </a:r>
          </a:p>
          <a:p>
            <a:pPr marL="12700"/>
            <a:r>
              <a:rPr lang="en-US" sz="1200" b="1" dirty="0">
                <a:solidFill>
                  <a:schemeClr val="tx1"/>
                </a:solidFill>
                <a:latin typeface="Helvetica 75 Bold" panose="020B0804020202020204" pitchFamily="34" charset="0"/>
                <a:cs typeface="Arial"/>
              </a:rPr>
              <a:t>or within coalitions</a:t>
            </a:r>
          </a:p>
        </p:txBody>
      </p:sp>
      <p:sp>
        <p:nvSpPr>
          <p:cNvPr id="5" name="object 5"/>
          <p:cNvSpPr/>
          <p:nvPr/>
        </p:nvSpPr>
        <p:spPr>
          <a:xfrm>
            <a:off x="8153400" y="0"/>
            <a:ext cx="991203" cy="985665"/>
          </a:xfrm>
          <a:custGeom>
            <a:avLst/>
            <a:gdLst/>
            <a:ahLst/>
            <a:cxnLst/>
            <a:rect l="l" t="t" r="r" b="b"/>
            <a:pathLst>
              <a:path w="1501775" h="1257300">
                <a:moveTo>
                  <a:pt x="150757" y="0"/>
                </a:moveTo>
                <a:lnTo>
                  <a:pt x="14001" y="236092"/>
                </a:lnTo>
                <a:lnTo>
                  <a:pt x="3500" y="262493"/>
                </a:lnTo>
                <a:lnTo>
                  <a:pt x="0" y="292798"/>
                </a:lnTo>
                <a:lnTo>
                  <a:pt x="3500" y="323389"/>
                </a:lnTo>
                <a:lnTo>
                  <a:pt x="505999" y="1200023"/>
                </a:lnTo>
                <a:lnTo>
                  <a:pt x="548703" y="1240282"/>
                </a:lnTo>
                <a:lnTo>
                  <a:pt x="605313" y="1257300"/>
                </a:lnTo>
                <a:lnTo>
                  <a:pt x="1501171" y="1257300"/>
                </a:lnTo>
              </a:path>
            </a:pathLst>
          </a:custGeom>
          <a:ln w="9525">
            <a:solidFill>
              <a:srgbClr val="FF7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6400800" y="3562350"/>
            <a:ext cx="2743200" cy="1581150"/>
            <a:chOff x="3999831" y="3084576"/>
            <a:chExt cx="3523615" cy="2063750"/>
          </a:xfrm>
        </p:grpSpPr>
        <p:sp>
          <p:nvSpPr>
            <p:cNvPr id="8" name="object 8"/>
            <p:cNvSpPr/>
            <p:nvPr/>
          </p:nvSpPr>
          <p:spPr>
            <a:xfrm>
              <a:off x="4004593" y="3730752"/>
              <a:ext cx="3514090" cy="1412875"/>
            </a:xfrm>
            <a:custGeom>
              <a:avLst/>
              <a:gdLst/>
              <a:ahLst/>
              <a:cxnLst/>
              <a:rect l="l" t="t" r="r" b="b"/>
              <a:pathLst>
                <a:path w="3514090" h="1412875">
                  <a:moveTo>
                    <a:pt x="2751806" y="96393"/>
                  </a:moveTo>
                  <a:lnTo>
                    <a:pt x="2721334" y="59364"/>
                  </a:lnTo>
                  <a:lnTo>
                    <a:pt x="2680051" y="28670"/>
                  </a:lnTo>
                  <a:lnTo>
                    <a:pt x="2632862" y="7739"/>
                  </a:lnTo>
                  <a:lnTo>
                    <a:pt x="2584674" y="0"/>
                  </a:lnTo>
                  <a:lnTo>
                    <a:pt x="929102" y="0"/>
                  </a:lnTo>
                  <a:lnTo>
                    <a:pt x="882038" y="7739"/>
                  </a:lnTo>
                  <a:lnTo>
                    <a:pt x="834725" y="28670"/>
                  </a:lnTo>
                  <a:lnTo>
                    <a:pt x="792817" y="59364"/>
                  </a:lnTo>
                  <a:lnTo>
                    <a:pt x="761970" y="96393"/>
                  </a:lnTo>
                  <a:lnTo>
                    <a:pt x="0" y="1412746"/>
                  </a:lnTo>
                </a:path>
                <a:path w="3514090" h="1412875">
                  <a:moveTo>
                    <a:pt x="3513776" y="1412746"/>
                  </a:moveTo>
                  <a:lnTo>
                    <a:pt x="2751806" y="96393"/>
                  </a:lnTo>
                </a:path>
              </a:pathLst>
            </a:custGeom>
            <a:ln w="9525">
              <a:solidFill>
                <a:srgbClr val="FF7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57703" y="3084576"/>
              <a:ext cx="1463040" cy="1286510"/>
            </a:xfrm>
            <a:custGeom>
              <a:avLst/>
              <a:gdLst/>
              <a:ahLst/>
              <a:cxnLst/>
              <a:rect l="l" t="t" r="r" b="b"/>
              <a:pathLst>
                <a:path w="1463040" h="1286510">
                  <a:moveTo>
                    <a:pt x="1059529" y="0"/>
                  </a:moveTo>
                  <a:lnTo>
                    <a:pt x="403447" y="0"/>
                  </a:lnTo>
                  <a:lnTo>
                    <a:pt x="384839" y="3061"/>
                  </a:lnTo>
                  <a:lnTo>
                    <a:pt x="349529" y="23520"/>
                  </a:lnTo>
                  <a:lnTo>
                    <a:pt x="9239" y="604901"/>
                  </a:lnTo>
                  <a:lnTo>
                    <a:pt x="0" y="642747"/>
                  </a:lnTo>
                  <a:lnTo>
                    <a:pt x="2309" y="663158"/>
                  </a:lnTo>
                  <a:lnTo>
                    <a:pt x="337280" y="1248067"/>
                  </a:lnTo>
                  <a:lnTo>
                    <a:pt x="365744" y="1274900"/>
                  </a:lnTo>
                  <a:lnTo>
                    <a:pt x="403447" y="1286256"/>
                  </a:lnTo>
                  <a:lnTo>
                    <a:pt x="1059529" y="1286256"/>
                  </a:lnTo>
                  <a:lnTo>
                    <a:pt x="1096851" y="1274900"/>
                  </a:lnTo>
                  <a:lnTo>
                    <a:pt x="1125696" y="1248067"/>
                  </a:lnTo>
                  <a:lnTo>
                    <a:pt x="1453737" y="681355"/>
                  </a:lnTo>
                  <a:lnTo>
                    <a:pt x="1462976" y="643509"/>
                  </a:lnTo>
                  <a:lnTo>
                    <a:pt x="1460666" y="623097"/>
                  </a:lnTo>
                  <a:lnTo>
                    <a:pt x="1125696" y="38226"/>
                  </a:lnTo>
                  <a:lnTo>
                    <a:pt x="1097232" y="11350"/>
                  </a:lnTo>
                  <a:lnTo>
                    <a:pt x="1059529" y="0"/>
                  </a:lnTo>
                  <a:close/>
                </a:path>
              </a:pathLst>
            </a:custGeom>
            <a:solidFill>
              <a:srgbClr val="FF7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043113" y="3257307"/>
              <a:ext cx="806450" cy="908685"/>
            </a:xfrm>
            <a:custGeom>
              <a:avLst/>
              <a:gdLst/>
              <a:ahLst/>
              <a:cxnLst/>
              <a:rect l="l" t="t" r="r" b="b"/>
              <a:pathLst>
                <a:path w="806450" h="908685">
                  <a:moveTo>
                    <a:pt x="319628" y="282321"/>
                  </a:moveTo>
                  <a:lnTo>
                    <a:pt x="119264" y="328998"/>
                  </a:lnTo>
                  <a:lnTo>
                    <a:pt x="60948" y="356347"/>
                  </a:lnTo>
                  <a:lnTo>
                    <a:pt x="18936" y="405170"/>
                  </a:lnTo>
                  <a:lnTo>
                    <a:pt x="125329" y="380384"/>
                  </a:lnTo>
                  <a:lnTo>
                    <a:pt x="132236" y="384680"/>
                  </a:lnTo>
                  <a:lnTo>
                    <a:pt x="135458" y="398510"/>
                  </a:lnTo>
                  <a:lnTo>
                    <a:pt x="131162" y="405424"/>
                  </a:lnTo>
                  <a:lnTo>
                    <a:pt x="6603" y="434442"/>
                  </a:lnTo>
                  <a:lnTo>
                    <a:pt x="3189" y="447755"/>
                  </a:lnTo>
                  <a:lnTo>
                    <a:pt x="984" y="461296"/>
                  </a:lnTo>
                  <a:lnTo>
                    <a:pt x="0" y="474979"/>
                  </a:lnTo>
                  <a:lnTo>
                    <a:pt x="245" y="488722"/>
                  </a:lnTo>
                  <a:lnTo>
                    <a:pt x="117784" y="461340"/>
                  </a:lnTo>
                  <a:lnTo>
                    <a:pt x="124691" y="465636"/>
                  </a:lnTo>
                  <a:lnTo>
                    <a:pt x="127913" y="479466"/>
                  </a:lnTo>
                  <a:lnTo>
                    <a:pt x="123617" y="486380"/>
                  </a:lnTo>
                  <a:lnTo>
                    <a:pt x="3992" y="514249"/>
                  </a:lnTo>
                  <a:lnTo>
                    <a:pt x="7496" y="526886"/>
                  </a:lnTo>
                  <a:lnTo>
                    <a:pt x="12055" y="539156"/>
                  </a:lnTo>
                  <a:lnTo>
                    <a:pt x="17640" y="550994"/>
                  </a:lnTo>
                  <a:lnTo>
                    <a:pt x="24224" y="562334"/>
                  </a:lnTo>
                  <a:lnTo>
                    <a:pt x="160330" y="530627"/>
                  </a:lnTo>
                  <a:lnTo>
                    <a:pt x="167237" y="534922"/>
                  </a:lnTo>
                  <a:lnTo>
                    <a:pt x="170459" y="548753"/>
                  </a:lnTo>
                  <a:lnTo>
                    <a:pt x="166163" y="555667"/>
                  </a:lnTo>
                  <a:lnTo>
                    <a:pt x="41604" y="584685"/>
                  </a:lnTo>
                  <a:lnTo>
                    <a:pt x="73015" y="610426"/>
                  </a:lnTo>
                  <a:lnTo>
                    <a:pt x="109424" y="626875"/>
                  </a:lnTo>
                  <a:lnTo>
                    <a:pt x="148838" y="633428"/>
                  </a:lnTo>
                  <a:lnTo>
                    <a:pt x="189266" y="629484"/>
                  </a:lnTo>
                  <a:lnTo>
                    <a:pt x="325242" y="894598"/>
                  </a:lnTo>
                  <a:lnTo>
                    <a:pt x="330386" y="901485"/>
                  </a:lnTo>
                  <a:lnTo>
                    <a:pt x="337311" y="906196"/>
                  </a:lnTo>
                  <a:lnTo>
                    <a:pt x="345381" y="908436"/>
                  </a:lnTo>
                  <a:lnTo>
                    <a:pt x="353956" y="907910"/>
                  </a:lnTo>
                  <a:lnTo>
                    <a:pt x="452602" y="884930"/>
                  </a:lnTo>
                  <a:lnTo>
                    <a:pt x="461893" y="880691"/>
                  </a:lnTo>
                  <a:lnTo>
                    <a:pt x="468604" y="873470"/>
                  </a:lnTo>
                  <a:lnTo>
                    <a:pt x="472117" y="864260"/>
                  </a:lnTo>
                  <a:lnTo>
                    <a:pt x="471814" y="854055"/>
                  </a:lnTo>
                  <a:lnTo>
                    <a:pt x="471338" y="852010"/>
                  </a:lnTo>
                  <a:lnTo>
                    <a:pt x="470611" y="850023"/>
                  </a:lnTo>
                  <a:lnTo>
                    <a:pt x="339539" y="594476"/>
                  </a:lnTo>
                  <a:lnTo>
                    <a:pt x="389630" y="582806"/>
                  </a:lnTo>
                  <a:lnTo>
                    <a:pt x="319628" y="282321"/>
                  </a:lnTo>
                  <a:close/>
                </a:path>
                <a:path w="806450" h="908685">
                  <a:moveTo>
                    <a:pt x="623593" y="295"/>
                  </a:moveTo>
                  <a:lnTo>
                    <a:pt x="598547" y="6130"/>
                  </a:lnTo>
                  <a:lnTo>
                    <a:pt x="512782" y="143983"/>
                  </a:lnTo>
                  <a:lnTo>
                    <a:pt x="479936" y="187657"/>
                  </a:lnTo>
                  <a:lnTo>
                    <a:pt x="440266" y="224639"/>
                  </a:lnTo>
                  <a:lnTo>
                    <a:pt x="394765" y="254154"/>
                  </a:lnTo>
                  <a:lnTo>
                    <a:pt x="344426" y="275426"/>
                  </a:lnTo>
                  <a:lnTo>
                    <a:pt x="414922" y="578032"/>
                  </a:lnTo>
                  <a:lnTo>
                    <a:pt x="469479" y="574867"/>
                  </a:lnTo>
                  <a:lnTo>
                    <a:pt x="523339" y="581233"/>
                  </a:lnTo>
                  <a:lnTo>
                    <a:pt x="575268" y="596873"/>
                  </a:lnTo>
                  <a:lnTo>
                    <a:pt x="624033" y="621530"/>
                  </a:lnTo>
                  <a:lnTo>
                    <a:pt x="761889" y="707280"/>
                  </a:lnTo>
                  <a:lnTo>
                    <a:pt x="786935" y="701445"/>
                  </a:lnTo>
                  <a:lnTo>
                    <a:pt x="796225" y="697206"/>
                  </a:lnTo>
                  <a:lnTo>
                    <a:pt x="802936" y="689985"/>
                  </a:lnTo>
                  <a:lnTo>
                    <a:pt x="806449" y="680776"/>
                  </a:lnTo>
                  <a:lnTo>
                    <a:pt x="806147" y="670570"/>
                  </a:lnTo>
                  <a:lnTo>
                    <a:pt x="747812" y="420165"/>
                  </a:lnTo>
                  <a:lnTo>
                    <a:pt x="775705" y="407442"/>
                  </a:lnTo>
                  <a:lnTo>
                    <a:pt x="795850" y="385775"/>
                  </a:lnTo>
                  <a:lnTo>
                    <a:pt x="806395" y="358144"/>
                  </a:lnTo>
                  <a:lnTo>
                    <a:pt x="805489" y="327530"/>
                  </a:lnTo>
                  <a:lnTo>
                    <a:pt x="792771" y="299664"/>
                  </a:lnTo>
                  <a:lnTo>
                    <a:pt x="771100" y="279538"/>
                  </a:lnTo>
                  <a:lnTo>
                    <a:pt x="743454" y="269007"/>
                  </a:lnTo>
                  <a:lnTo>
                    <a:pt x="712811" y="269922"/>
                  </a:lnTo>
                  <a:lnTo>
                    <a:pt x="654472" y="19501"/>
                  </a:lnTo>
                  <a:lnTo>
                    <a:pt x="650239" y="10236"/>
                  </a:lnTo>
                  <a:lnTo>
                    <a:pt x="643017" y="3525"/>
                  </a:lnTo>
                  <a:lnTo>
                    <a:pt x="633802" y="0"/>
                  </a:lnTo>
                  <a:lnTo>
                    <a:pt x="623593" y="295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6AF0D67-A2F3-4F40-A8D9-6AD711489BD6}"/>
              </a:ext>
            </a:extLst>
          </p:cNvPr>
          <p:cNvSpPr txBox="1"/>
          <p:nvPr/>
        </p:nvSpPr>
        <p:spPr>
          <a:xfrm>
            <a:off x="4722563" y="1346533"/>
            <a:ext cx="393680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marR="913130" indent="-169863">
              <a:buClr>
                <a:srgbClr val="FF6600"/>
              </a:buClr>
              <a:buSzPct val="125000"/>
              <a:buFont typeface="Wingdings"/>
              <a:buChar char=""/>
            </a:pPr>
            <a:r>
              <a:rPr lang="en-US" sz="1200" b="1" dirty="0">
                <a:solidFill>
                  <a:schemeClr val="tx1"/>
                </a:solidFill>
                <a:latin typeface="Helvetica 75 Bold" panose="020B0804020202020204" pitchFamily="34" charset="0"/>
                <a:cs typeface="Arial"/>
              </a:rPr>
              <a:t>International Labor Organization - Global Business &amp; Diversity Network </a:t>
            </a:r>
            <a:r>
              <a:rPr lang="en-US" sz="1200" dirty="0">
                <a:solidFill>
                  <a:schemeClr val="tx1"/>
                </a:solidFill>
                <a:latin typeface="Helvetica 55 Roman" panose="020B0604020202020204" pitchFamily="34" charset="0"/>
                <a:cs typeface="Verdana"/>
              </a:rPr>
              <a:t>– </a:t>
            </a:r>
            <a:r>
              <a:rPr lang="en-US" sz="1200" dirty="0">
                <a:solidFill>
                  <a:schemeClr val="accent6"/>
                </a:solidFill>
                <a:latin typeface="Helvetica 75 Bold" panose="020B0804020202020204" pitchFamily="34" charset="0"/>
                <a:cs typeface="Arial MT"/>
              </a:rPr>
              <a:t>Active member  </a:t>
            </a:r>
          </a:p>
          <a:p>
            <a:pPr marL="7937" marR="913130">
              <a:buClr>
                <a:srgbClr val="FF6600"/>
              </a:buClr>
              <a:buSzPct val="125000"/>
            </a:pPr>
            <a:r>
              <a:rPr lang="en-US" sz="1200" dirty="0">
                <a:solidFill>
                  <a:schemeClr val="tx1"/>
                </a:solidFill>
                <a:latin typeface="Helvetica 55 Roman" panose="020B0604020202020204" pitchFamily="34" charset="0"/>
                <a:cs typeface="Verdana"/>
              </a:rPr>
              <a:t>Speech at the </a:t>
            </a:r>
            <a:r>
              <a:rPr lang="en-US" sz="1200" dirty="0">
                <a:solidFill>
                  <a:schemeClr val="tx1"/>
                </a:solidFill>
                <a:latin typeface="Helvetica 55 Roman" panose="020B0604020202020204" pitchFamily="34" charset="0"/>
                <a:cs typeface="Verdana"/>
                <a:hlinkClick r:id="rId2"/>
              </a:rPr>
              <a:t>webinar</a:t>
            </a:r>
            <a:r>
              <a:rPr lang="en-US" sz="1200" dirty="0">
                <a:solidFill>
                  <a:schemeClr val="tx1"/>
                </a:solidFill>
                <a:latin typeface="Helvetica 55 Roman" panose="020B0604020202020204" pitchFamily="34" charset="0"/>
                <a:cs typeface="Verdana"/>
              </a:rPr>
              <a:t> dedicated to </a:t>
            </a:r>
            <a:r>
              <a:rPr lang="en-US" sz="1200" dirty="0" err="1">
                <a:solidFill>
                  <a:schemeClr val="tx1"/>
                </a:solidFill>
                <a:latin typeface="Helvetica 55 Roman" panose="020B0604020202020204" pitchFamily="34" charset="0"/>
                <a:cs typeface="Verdana"/>
              </a:rPr>
              <a:t>neuroinclusive</a:t>
            </a:r>
            <a:r>
              <a:rPr lang="en-US" sz="1200" dirty="0">
                <a:solidFill>
                  <a:schemeClr val="tx1"/>
                </a:solidFill>
                <a:latin typeface="Helvetica 55 Roman" panose="020B0604020202020204" pitchFamily="34" charset="0"/>
                <a:cs typeface="Verdana"/>
              </a:rPr>
              <a:t> businesses April 19, 2022</a:t>
            </a:r>
          </a:p>
          <a:p>
            <a:pPr marL="7937" marR="913130">
              <a:buClr>
                <a:srgbClr val="FF6600"/>
              </a:buClr>
              <a:buSzPct val="125000"/>
            </a:pPr>
            <a:endParaRPr lang="fr-FR" sz="1200" dirty="0">
              <a:solidFill>
                <a:schemeClr val="tx1"/>
              </a:solidFill>
              <a:latin typeface="Helvetica 55 Roman" panose="020B0604020202020204" pitchFamily="34" charset="0"/>
              <a:cs typeface="Arial MT"/>
            </a:endParaRPr>
          </a:p>
          <a:p>
            <a:pPr marL="177800" indent="-169863">
              <a:buClr>
                <a:srgbClr val="FF6600"/>
              </a:buClr>
              <a:buSzPct val="125000"/>
              <a:buFont typeface="Wingdings"/>
              <a:buChar char=""/>
              <a:tabLst>
                <a:tab pos="363220" algn="l"/>
              </a:tabLst>
            </a:pPr>
            <a:r>
              <a:rPr lang="en-US" sz="1200" b="1" dirty="0">
                <a:solidFill>
                  <a:schemeClr val="tx1"/>
                </a:solidFill>
                <a:latin typeface="Helvetica 75 Bold" panose="020B0804020202020204" pitchFamily="34" charset="0"/>
                <a:cs typeface="Arial"/>
              </a:rPr>
              <a:t>The Valuable 500</a:t>
            </a:r>
            <a:r>
              <a:rPr lang="en-US" sz="1200" b="1" dirty="0">
                <a:solidFill>
                  <a:schemeClr val="tx1"/>
                </a:solidFill>
                <a:latin typeface="Helvetica 55 Roman" panose="020B0604020202020204" pitchFamily="34" charset="0"/>
                <a:cs typeface="Arial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Helvetica 55 Roman" panose="020B0604020202020204" pitchFamily="34" charset="0"/>
                <a:cs typeface="Verdana"/>
              </a:rPr>
              <a:t>– </a:t>
            </a:r>
            <a:r>
              <a:rPr lang="en-US" sz="1200" dirty="0">
                <a:solidFill>
                  <a:schemeClr val="accent6"/>
                </a:solidFill>
                <a:latin typeface="Helvetica 75 Bold" panose="020B0804020202020204" pitchFamily="34" charset="0"/>
                <a:cs typeface="Arial MT"/>
              </a:rPr>
              <a:t>Active member </a:t>
            </a:r>
          </a:p>
          <a:p>
            <a:pPr marL="7937">
              <a:buClr>
                <a:srgbClr val="FF6600"/>
              </a:buClr>
              <a:buSzPct val="125000"/>
              <a:tabLst>
                <a:tab pos="363220" algn="l"/>
              </a:tabLst>
            </a:pPr>
            <a:r>
              <a:rPr lang="en-US" sz="1200" dirty="0">
                <a:solidFill>
                  <a:schemeClr val="tx1"/>
                </a:solidFill>
                <a:latin typeface="Helvetica 55 Roman" panose="020B0604020202020204" pitchFamily="34" charset="0"/>
              </a:rPr>
              <a:t>Participation in discussions</a:t>
            </a:r>
          </a:p>
          <a:p>
            <a:pPr marL="7937">
              <a:buClr>
                <a:srgbClr val="FF6600"/>
              </a:buClr>
              <a:buSzPct val="125000"/>
              <a:tabLst>
                <a:tab pos="363220" algn="l"/>
              </a:tabLst>
            </a:pPr>
            <a:endParaRPr lang="fr-FR" sz="1200" dirty="0">
              <a:solidFill>
                <a:schemeClr val="tx1"/>
              </a:solidFill>
              <a:latin typeface="Helvetica 55 Roman" panose="020B0604020202020204" pitchFamily="34" charset="0"/>
              <a:cs typeface="Verdana"/>
            </a:endParaRPr>
          </a:p>
          <a:p>
            <a:pPr marL="7937">
              <a:buClr>
                <a:srgbClr val="FF6600"/>
              </a:buClr>
              <a:buSzPct val="125000"/>
              <a:tabLst>
                <a:tab pos="363220" algn="l"/>
              </a:tabLst>
            </a:pPr>
            <a:endParaRPr lang="fr-FR" sz="1200" dirty="0">
              <a:solidFill>
                <a:schemeClr val="tx1"/>
              </a:solidFill>
              <a:latin typeface="Helvetica 75 Bold" panose="020B0804020202020204" pitchFamily="34" charset="0"/>
              <a:cs typeface="Verdana"/>
            </a:endParaRPr>
          </a:p>
          <a:p>
            <a:pPr marL="7937">
              <a:buClr>
                <a:srgbClr val="FF6600"/>
              </a:buClr>
              <a:buSzPct val="125000"/>
              <a:tabLst>
                <a:tab pos="363220" algn="l"/>
              </a:tabLst>
            </a:pPr>
            <a:r>
              <a:rPr lang="en-US" sz="1200" dirty="0">
                <a:solidFill>
                  <a:schemeClr val="tx1"/>
                </a:solidFill>
                <a:latin typeface="Helvetica 75 Bold" panose="020B0804020202020204" pitchFamily="34" charset="0"/>
                <a:cs typeface="Verdana"/>
              </a:rPr>
              <a:t>Identification of the Group as a committed employer to attract potential candidates:</a:t>
            </a:r>
          </a:p>
          <a:p>
            <a:pPr marL="7937" indent="-172720">
              <a:buClr>
                <a:srgbClr val="FF6600"/>
              </a:buClr>
              <a:buSzPct val="125000"/>
              <a:buFont typeface="Courier New" panose="02070309020205020404" pitchFamily="49" charset="0"/>
              <a:buChar char="o"/>
              <a:tabLst>
                <a:tab pos="363220" algn="l"/>
              </a:tabLst>
            </a:pPr>
            <a:r>
              <a:rPr lang="en-US" sz="1200" dirty="0">
                <a:solidFill>
                  <a:schemeClr val="tx1"/>
                </a:solidFill>
                <a:latin typeface="Helvetica 55 Roman" panose="020B0604020202020204" pitchFamily="34" charset="0"/>
              </a:rPr>
              <a:t>School / University partnerships</a:t>
            </a:r>
          </a:p>
          <a:p>
            <a:pPr marL="7937" indent="-172720">
              <a:buClr>
                <a:srgbClr val="FF6600"/>
              </a:buClr>
              <a:buSzPct val="125000"/>
              <a:buFont typeface="Courier New" panose="02070309020205020404" pitchFamily="49" charset="0"/>
              <a:buChar char="o"/>
              <a:tabLst>
                <a:tab pos="363220" algn="l"/>
              </a:tabLst>
            </a:pPr>
            <a:r>
              <a:rPr lang="en-US" sz="1200" dirty="0">
                <a:solidFill>
                  <a:schemeClr val="tx1"/>
                </a:solidFill>
                <a:latin typeface="Helvetica 55 Roman" panose="020B0604020202020204" pitchFamily="34" charset="0"/>
              </a:rPr>
              <a:t>Specialist associations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7CFC35-4914-4290-B0FB-D45BA6CABC92}"/>
              </a:ext>
            </a:extLst>
          </p:cNvPr>
          <p:cNvSpPr txBox="1"/>
          <p:nvPr/>
        </p:nvSpPr>
        <p:spPr>
          <a:xfrm>
            <a:off x="304800" y="1377024"/>
            <a:ext cx="439216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marR="5080" indent="-169863">
              <a:buClr>
                <a:srgbClr val="FF6600"/>
              </a:buClr>
              <a:buSzPct val="125000"/>
              <a:buFont typeface="Wingdings"/>
              <a:buChar char=""/>
              <a:tabLst>
                <a:tab pos="363220" algn="l"/>
              </a:tabLst>
            </a:pPr>
            <a:r>
              <a:rPr lang="en-US" sz="1200" b="1" dirty="0">
                <a:solidFill>
                  <a:schemeClr val="tx1"/>
                </a:solidFill>
                <a:latin typeface="Helvetica 75 Bold" panose="020B0804020202020204" pitchFamily="34" charset="0"/>
                <a:cs typeface="Arial"/>
              </a:rPr>
              <a:t>Neurodiversity In Business </a:t>
            </a:r>
            <a:r>
              <a:rPr lang="en-US" sz="1200" dirty="0">
                <a:solidFill>
                  <a:schemeClr val="tx1"/>
                </a:solidFill>
                <a:latin typeface="Helvetica 75 Bold" panose="020B0804020202020204" pitchFamily="34" charset="0"/>
                <a:cs typeface="Arial MT"/>
              </a:rPr>
              <a:t>(NIB)</a:t>
            </a:r>
            <a:r>
              <a:rPr lang="en-US" sz="1200" dirty="0">
                <a:solidFill>
                  <a:schemeClr val="tx1"/>
                </a:solidFill>
                <a:latin typeface="Helvetica 55 Roman" panose="020B0604020202020204" pitchFamily="34" charset="0"/>
                <a:cs typeface="Verdana"/>
              </a:rPr>
              <a:t> –</a:t>
            </a:r>
            <a:r>
              <a:rPr lang="en-US" sz="1200" dirty="0">
                <a:solidFill>
                  <a:schemeClr val="tx1"/>
                </a:solidFill>
                <a:latin typeface="Helvetica 75 Bold" panose="020B0804020202020204" pitchFamily="34" charset="0"/>
                <a:cs typeface="Verdana"/>
              </a:rPr>
              <a:t> </a:t>
            </a:r>
            <a:r>
              <a:rPr lang="en-US" sz="1200" dirty="0">
                <a:solidFill>
                  <a:schemeClr val="accent6"/>
                </a:solidFill>
                <a:latin typeface="Helvetica 75 Bold" panose="020B0804020202020204" pitchFamily="34" charset="0"/>
                <a:cs typeface="Verdana"/>
              </a:rPr>
              <a:t>Founding member since launch (March 22, 2022)</a:t>
            </a:r>
          </a:p>
          <a:p>
            <a:pPr marL="7937" marR="5080">
              <a:buClr>
                <a:srgbClr val="FF6600"/>
              </a:buClr>
              <a:buSzPct val="125000"/>
              <a:tabLst>
                <a:tab pos="363220" algn="l"/>
              </a:tabLst>
            </a:pPr>
            <a:r>
              <a:rPr lang="en-US" sz="1200" dirty="0">
                <a:solidFill>
                  <a:schemeClr val="tx1"/>
                </a:solidFill>
                <a:latin typeface="Helvetica 55 Roman" panose="020B0604020202020204" pitchFamily="34" charset="0"/>
                <a:cs typeface="Verdana"/>
              </a:rPr>
              <a:t>Network of businesses committed to the inclusion of neurodiverse individuals in the workplace </a:t>
            </a:r>
          </a:p>
          <a:p>
            <a:pPr marL="7937" marR="5080">
              <a:buClr>
                <a:srgbClr val="FF6600"/>
              </a:buClr>
              <a:buSzPct val="125000"/>
              <a:tabLst>
                <a:tab pos="363220" algn="l"/>
              </a:tabLst>
            </a:pPr>
            <a:endParaRPr lang="fr-FR" sz="1200" dirty="0">
              <a:solidFill>
                <a:schemeClr val="tx1"/>
              </a:solidFill>
              <a:latin typeface="Helvetica 55 Roman" panose="020B0604020202020204" pitchFamily="34" charset="0"/>
              <a:cs typeface="Verdana"/>
            </a:endParaRPr>
          </a:p>
          <a:p>
            <a:pPr marL="179387" marR="5080" indent="-171450">
              <a:buClr>
                <a:srgbClr val="FF6600"/>
              </a:buClr>
              <a:buSzPct val="125000"/>
              <a:buFont typeface="Wingdings" panose="05000000000000000000" pitchFamily="2" charset="2"/>
              <a:buChar char="§"/>
              <a:tabLst>
                <a:tab pos="363220" algn="l"/>
              </a:tabLst>
            </a:pPr>
            <a:r>
              <a:rPr lang="en-US" sz="1200" b="1" dirty="0">
                <a:solidFill>
                  <a:schemeClr val="tx1"/>
                </a:solidFill>
                <a:latin typeface="Helvetica 75 Bold" panose="020B0804020202020204" pitchFamily="34" charset="0"/>
                <a:cs typeface="Arial"/>
              </a:rPr>
              <a:t>European Commission: telecommunications social dialog committee</a:t>
            </a:r>
            <a:r>
              <a:rPr lang="en-US" sz="1200" b="1" dirty="0">
                <a:solidFill>
                  <a:schemeClr val="tx1"/>
                </a:solidFill>
                <a:latin typeface="Helvetica 55 Roman" panose="020B0604020202020204" pitchFamily="34" charset="0"/>
                <a:cs typeface="Arial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Helvetica 55 Roman" panose="020B0604020202020204" pitchFamily="34" charset="0"/>
                <a:cs typeface="Verdana"/>
              </a:rPr>
              <a:t>– </a:t>
            </a:r>
            <a:r>
              <a:rPr lang="en-US" sz="1200" dirty="0">
                <a:solidFill>
                  <a:schemeClr val="accent6"/>
                </a:solidFill>
                <a:latin typeface="Helvetica 75 Bold" panose="020B0804020202020204" pitchFamily="34" charset="0"/>
                <a:cs typeface="Arial MT"/>
              </a:rPr>
              <a:t>Active member </a:t>
            </a:r>
            <a:endParaRPr lang="en-US" sz="1200" b="1" dirty="0">
              <a:solidFill>
                <a:schemeClr val="tx1"/>
              </a:solidFill>
              <a:latin typeface="Helvetica 75 Bold" panose="020B0804020202020204" pitchFamily="34" charset="0"/>
              <a:cs typeface="Arial"/>
            </a:endParaRPr>
          </a:p>
          <a:p>
            <a:r>
              <a:rPr lang="en-US" sz="1200" b="1" dirty="0">
                <a:solidFill>
                  <a:schemeClr val="tx1"/>
                </a:solidFill>
                <a:effectLst/>
                <a:latin typeface="Helvetica 75 Bold" panose="020B08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Participation in work by the DUFA (Digital Upskilling For All) group: </a:t>
            </a:r>
            <a:r>
              <a:rPr lang="en-US" sz="1200" dirty="0">
                <a:solidFill>
                  <a:schemeClr val="tx1"/>
                </a:solidFill>
                <a:latin typeface="Helvetica 55 Roman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promoting digital inclusion within diversity, notably neurodiversity (</a:t>
            </a:r>
            <a:r>
              <a:rPr lang="en-US" sz="1200" b="1" dirty="0">
                <a:solidFill>
                  <a:srgbClr val="2955E3"/>
                </a:solidFill>
                <a:latin typeface="Helvetica 75 Bold" panose="020B0804020202020204" pitchFamily="34" charset="0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dedicated website</a:t>
            </a:r>
            <a:r>
              <a:rPr lang="en-US" sz="1200" b="1" dirty="0">
                <a:solidFill>
                  <a:srgbClr val="2955E3"/>
                </a:solidFill>
                <a:latin typeface="Helvetica 75 Bold" panose="020B0804020202020204" pitchFamily="34" charset="0"/>
                <a:cs typeface="Arial"/>
              </a:rPr>
              <a:t>)</a:t>
            </a:r>
          </a:p>
          <a:p>
            <a:pPr>
              <a:buClrTx/>
              <a:buSzPct val="100000"/>
            </a:pPr>
            <a:endParaRPr lang="fr-FR" sz="1200" dirty="0">
              <a:solidFill>
                <a:schemeClr val="tx1"/>
              </a:solidFill>
              <a:latin typeface="Helvetica 75 Bold" panose="020B0804020202020204" pitchFamily="34" charset="0"/>
              <a:cs typeface="Arial MT"/>
            </a:endParaRPr>
          </a:p>
          <a:p>
            <a:pPr marL="177800" marR="5080" indent="-169863">
              <a:buClr>
                <a:srgbClr val="FF6600"/>
              </a:buClr>
              <a:buSzPct val="125000"/>
              <a:buFont typeface="Wingdings"/>
              <a:buChar char=""/>
              <a:tabLst>
                <a:tab pos="363220" algn="l"/>
              </a:tabLst>
            </a:pPr>
            <a:r>
              <a:rPr lang="en-US" sz="1200" b="1" dirty="0">
                <a:solidFill>
                  <a:schemeClr val="tx1"/>
                </a:solidFill>
                <a:latin typeface="Helvetica 75 Bold" panose="020B0804020202020204" pitchFamily="34" charset="0"/>
                <a:cs typeface="Arial"/>
              </a:rPr>
              <a:t>Autism Inclusion Pledge (SAP) </a:t>
            </a:r>
            <a:r>
              <a:rPr lang="en-US" sz="1200" dirty="0">
                <a:solidFill>
                  <a:schemeClr val="tx1"/>
                </a:solidFill>
                <a:latin typeface="Helvetica 55 Roman" panose="020B0604020202020204" pitchFamily="34" charset="0"/>
                <a:cs typeface="Verdana"/>
              </a:rPr>
              <a:t>– </a:t>
            </a:r>
            <a:r>
              <a:rPr lang="en-US" sz="1200" dirty="0">
                <a:solidFill>
                  <a:schemeClr val="accent6"/>
                </a:solidFill>
                <a:latin typeface="Helvetica 75 Bold" panose="020B0804020202020204" pitchFamily="34" charset="0"/>
                <a:cs typeface="Arial MT"/>
              </a:rPr>
              <a:t>Signatory member </a:t>
            </a:r>
          </a:p>
          <a:p>
            <a:pPr marL="7937" marR="5080">
              <a:buClr>
                <a:srgbClr val="FF6600"/>
              </a:buClr>
              <a:buSzPct val="125000"/>
              <a:tabLst>
                <a:tab pos="363220" algn="l"/>
              </a:tabLst>
            </a:pPr>
            <a:r>
              <a:rPr lang="en-US" sz="1200" dirty="0">
                <a:solidFill>
                  <a:schemeClr val="tx1"/>
                </a:solidFill>
                <a:latin typeface="Helvetica 55 Roman" panose="020B0604020202020204" pitchFamily="34" charset="0"/>
                <a:cs typeface="Arial MT"/>
              </a:rPr>
              <a:t>Program including organizations committed to the inclusion of people with ASD in </a:t>
            </a:r>
          </a:p>
          <a:p>
            <a:pPr marL="7937" marR="5080">
              <a:buClr>
                <a:srgbClr val="FF6600"/>
              </a:buClr>
              <a:buSzPct val="125000"/>
              <a:tabLst>
                <a:tab pos="363220" algn="l"/>
              </a:tabLst>
            </a:pPr>
            <a:r>
              <a:rPr lang="en-US" sz="1200" dirty="0">
                <a:solidFill>
                  <a:schemeClr val="tx1"/>
                </a:solidFill>
                <a:latin typeface="Helvetica 55 Roman" panose="020B0604020202020204" pitchFamily="34" charset="0"/>
                <a:cs typeface="Arial MT"/>
              </a:rPr>
              <a:t>the workplace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1347" y="1957577"/>
            <a:ext cx="4734053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solidFill>
                  <a:schemeClr val="tx1"/>
                </a:solidFill>
              </a:rPr>
              <a:t>Thank you!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141017" y="0"/>
            <a:ext cx="2538095" cy="1658620"/>
            <a:chOff x="1141017" y="0"/>
            <a:chExt cx="2538095" cy="1658620"/>
          </a:xfrm>
        </p:grpSpPr>
        <p:sp>
          <p:nvSpPr>
            <p:cNvPr id="4" name="object 4"/>
            <p:cNvSpPr/>
            <p:nvPr/>
          </p:nvSpPr>
          <p:spPr>
            <a:xfrm>
              <a:off x="1145779" y="0"/>
              <a:ext cx="2400935" cy="972819"/>
            </a:xfrm>
            <a:custGeom>
              <a:avLst/>
              <a:gdLst/>
              <a:ahLst/>
              <a:cxnLst/>
              <a:rect l="l" t="t" r="r" b="b"/>
              <a:pathLst>
                <a:path w="2400935" h="972819">
                  <a:moveTo>
                    <a:pt x="0" y="0"/>
                  </a:moveTo>
                  <a:lnTo>
                    <a:pt x="524905" y="906907"/>
                  </a:lnTo>
                  <a:lnTo>
                    <a:pt x="573720" y="952849"/>
                  </a:lnTo>
                  <a:lnTo>
                    <a:pt x="638443" y="972312"/>
                  </a:lnTo>
                  <a:lnTo>
                    <a:pt x="1762393" y="972312"/>
                  </a:lnTo>
                  <a:lnTo>
                    <a:pt x="1794385" y="967057"/>
                  </a:lnTo>
                  <a:lnTo>
                    <a:pt x="1826496" y="952849"/>
                  </a:lnTo>
                  <a:lnTo>
                    <a:pt x="1854940" y="932021"/>
                  </a:lnTo>
                  <a:lnTo>
                    <a:pt x="1875931" y="906907"/>
                  </a:lnTo>
                  <a:lnTo>
                    <a:pt x="2400789" y="0"/>
                  </a:lnTo>
                </a:path>
              </a:pathLst>
            </a:custGeom>
            <a:ln w="9524">
              <a:solidFill>
                <a:srgbClr val="EC6C0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67971" y="676655"/>
              <a:ext cx="1106805" cy="972819"/>
            </a:xfrm>
            <a:custGeom>
              <a:avLst/>
              <a:gdLst/>
              <a:ahLst/>
              <a:cxnLst/>
              <a:rect l="l" t="t" r="r" b="b"/>
              <a:pathLst>
                <a:path w="1106804" h="972819">
                  <a:moveTo>
                    <a:pt x="851249" y="28829"/>
                  </a:moveTo>
                  <a:lnTo>
                    <a:pt x="842109" y="17734"/>
                  </a:lnTo>
                  <a:lnTo>
                    <a:pt x="829754" y="8556"/>
                  </a:lnTo>
                  <a:lnTo>
                    <a:pt x="815637" y="2307"/>
                  </a:lnTo>
                  <a:lnTo>
                    <a:pt x="801211" y="0"/>
                  </a:lnTo>
                  <a:lnTo>
                    <a:pt x="305149" y="0"/>
                  </a:lnTo>
                  <a:lnTo>
                    <a:pt x="264304" y="17734"/>
                  </a:lnTo>
                  <a:lnTo>
                    <a:pt x="6953" y="457327"/>
                  </a:lnTo>
                  <a:lnTo>
                    <a:pt x="0" y="485870"/>
                  </a:lnTo>
                  <a:lnTo>
                    <a:pt x="1738" y="501261"/>
                  </a:lnTo>
                  <a:lnTo>
                    <a:pt x="255111" y="943483"/>
                  </a:lnTo>
                  <a:lnTo>
                    <a:pt x="290704" y="970004"/>
                  </a:lnTo>
                  <a:lnTo>
                    <a:pt x="305149" y="972312"/>
                  </a:lnTo>
                  <a:lnTo>
                    <a:pt x="801211" y="972312"/>
                  </a:lnTo>
                  <a:lnTo>
                    <a:pt x="842002" y="954577"/>
                  </a:lnTo>
                  <a:lnTo>
                    <a:pt x="1099407" y="514985"/>
                  </a:lnTo>
                  <a:lnTo>
                    <a:pt x="1106360" y="486441"/>
                  </a:lnTo>
                  <a:lnTo>
                    <a:pt x="1104622" y="471050"/>
                  </a:lnTo>
                  <a:lnTo>
                    <a:pt x="1099407" y="457327"/>
                  </a:lnTo>
                  <a:lnTo>
                    <a:pt x="851249" y="28829"/>
                  </a:lnTo>
                  <a:close/>
                </a:path>
              </a:pathLst>
            </a:custGeom>
            <a:ln w="9525">
              <a:solidFill>
                <a:srgbClr val="EC6C0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3">
            <a:extLst>
              <a:ext uri="{FF2B5EF4-FFF2-40B4-BE49-F238E27FC236}">
                <a16:creationId xmlns:a16="http://schemas.microsoft.com/office/drawing/2014/main" id="{F3796109-E89B-4052-9287-C74DFCD8E538}"/>
              </a:ext>
            </a:extLst>
          </p:cNvPr>
          <p:cNvGrpSpPr/>
          <p:nvPr/>
        </p:nvGrpSpPr>
        <p:grpSpPr>
          <a:xfrm>
            <a:off x="441959" y="4117847"/>
            <a:ext cx="612775" cy="614680"/>
            <a:chOff x="441959" y="4117847"/>
            <a:chExt cx="612775" cy="614680"/>
          </a:xfrm>
        </p:grpSpPr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FD3A0F7C-41F2-4132-8697-EC4EFE4ED076}"/>
                </a:ext>
              </a:extLst>
            </p:cNvPr>
            <p:cNvSpPr/>
            <p:nvPr/>
          </p:nvSpPr>
          <p:spPr>
            <a:xfrm>
              <a:off x="441959" y="4117847"/>
              <a:ext cx="612775" cy="614680"/>
            </a:xfrm>
            <a:custGeom>
              <a:avLst/>
              <a:gdLst/>
              <a:ahLst/>
              <a:cxnLst/>
              <a:rect l="l" t="t" r="r" b="b"/>
              <a:pathLst>
                <a:path w="612775" h="614679">
                  <a:moveTo>
                    <a:pt x="612647" y="0"/>
                  </a:moveTo>
                  <a:lnTo>
                    <a:pt x="0" y="0"/>
                  </a:lnTo>
                  <a:lnTo>
                    <a:pt x="0" y="614171"/>
                  </a:lnTo>
                  <a:lnTo>
                    <a:pt x="612647" y="614171"/>
                  </a:lnTo>
                  <a:lnTo>
                    <a:pt x="612647" y="0"/>
                  </a:lnTo>
                  <a:close/>
                </a:path>
              </a:pathLst>
            </a:custGeom>
            <a:solidFill>
              <a:srgbClr val="FF79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B0A6B43D-0EBC-4679-ADED-2D3E6086B0D3}"/>
                </a:ext>
              </a:extLst>
            </p:cNvPr>
            <p:cNvSpPr/>
            <p:nvPr/>
          </p:nvSpPr>
          <p:spPr>
            <a:xfrm>
              <a:off x="466344" y="4581143"/>
              <a:ext cx="556260" cy="151130"/>
            </a:xfrm>
            <a:custGeom>
              <a:avLst/>
              <a:gdLst/>
              <a:ahLst/>
              <a:cxnLst/>
              <a:rect l="l" t="t" r="r" b="b"/>
              <a:pathLst>
                <a:path w="556260" h="151129">
                  <a:moveTo>
                    <a:pt x="83820" y="74282"/>
                  </a:moveTo>
                  <a:lnTo>
                    <a:pt x="80327" y="54673"/>
                  </a:lnTo>
                  <a:lnTo>
                    <a:pt x="76314" y="48793"/>
                  </a:lnTo>
                  <a:lnTo>
                    <a:pt x="71018" y="41033"/>
                  </a:lnTo>
                  <a:lnTo>
                    <a:pt x="62064" y="35712"/>
                  </a:lnTo>
                  <a:lnTo>
                    <a:pt x="62064" y="74282"/>
                  </a:lnTo>
                  <a:lnTo>
                    <a:pt x="61290" y="82969"/>
                  </a:lnTo>
                  <a:lnTo>
                    <a:pt x="58331" y="91198"/>
                  </a:lnTo>
                  <a:lnTo>
                    <a:pt x="52197" y="97345"/>
                  </a:lnTo>
                  <a:lnTo>
                    <a:pt x="41910" y="99758"/>
                  </a:lnTo>
                  <a:lnTo>
                    <a:pt x="31737" y="97345"/>
                  </a:lnTo>
                  <a:lnTo>
                    <a:pt x="25882" y="91198"/>
                  </a:lnTo>
                  <a:lnTo>
                    <a:pt x="23202" y="82969"/>
                  </a:lnTo>
                  <a:lnTo>
                    <a:pt x="22567" y="74282"/>
                  </a:lnTo>
                  <a:lnTo>
                    <a:pt x="23202" y="65938"/>
                  </a:lnTo>
                  <a:lnTo>
                    <a:pt x="25882" y="57658"/>
                  </a:lnTo>
                  <a:lnTo>
                    <a:pt x="31737" y="51320"/>
                  </a:lnTo>
                  <a:lnTo>
                    <a:pt x="41910" y="48793"/>
                  </a:lnTo>
                  <a:lnTo>
                    <a:pt x="52197" y="51320"/>
                  </a:lnTo>
                  <a:lnTo>
                    <a:pt x="58331" y="57658"/>
                  </a:lnTo>
                  <a:lnTo>
                    <a:pt x="61290" y="65938"/>
                  </a:lnTo>
                  <a:lnTo>
                    <a:pt x="62064" y="74282"/>
                  </a:lnTo>
                  <a:lnTo>
                    <a:pt x="62064" y="35712"/>
                  </a:lnTo>
                  <a:lnTo>
                    <a:pt x="57632" y="33070"/>
                  </a:lnTo>
                  <a:lnTo>
                    <a:pt x="41910" y="30480"/>
                  </a:lnTo>
                  <a:lnTo>
                    <a:pt x="26174" y="33070"/>
                  </a:lnTo>
                  <a:lnTo>
                    <a:pt x="12788" y="41033"/>
                  </a:lnTo>
                  <a:lnTo>
                    <a:pt x="3479" y="54673"/>
                  </a:lnTo>
                  <a:lnTo>
                    <a:pt x="0" y="74282"/>
                  </a:lnTo>
                  <a:lnTo>
                    <a:pt x="3479" y="94018"/>
                  </a:lnTo>
                  <a:lnTo>
                    <a:pt x="12788" y="107924"/>
                  </a:lnTo>
                  <a:lnTo>
                    <a:pt x="26174" y="116166"/>
                  </a:lnTo>
                  <a:lnTo>
                    <a:pt x="41910" y="118872"/>
                  </a:lnTo>
                  <a:lnTo>
                    <a:pt x="57632" y="116166"/>
                  </a:lnTo>
                  <a:lnTo>
                    <a:pt x="71018" y="107924"/>
                  </a:lnTo>
                  <a:lnTo>
                    <a:pt x="76479" y="99758"/>
                  </a:lnTo>
                  <a:lnTo>
                    <a:pt x="80327" y="94018"/>
                  </a:lnTo>
                  <a:lnTo>
                    <a:pt x="83820" y="74282"/>
                  </a:lnTo>
                  <a:close/>
                </a:path>
                <a:path w="556260" h="151129">
                  <a:moveTo>
                    <a:pt x="147828" y="31280"/>
                  </a:moveTo>
                  <a:lnTo>
                    <a:pt x="147027" y="30480"/>
                  </a:lnTo>
                  <a:lnTo>
                    <a:pt x="144627" y="30480"/>
                  </a:lnTo>
                  <a:lnTo>
                    <a:pt x="137833" y="31584"/>
                  </a:lnTo>
                  <a:lnTo>
                    <a:pt x="131203" y="34404"/>
                  </a:lnTo>
                  <a:lnTo>
                    <a:pt x="125476" y="38290"/>
                  </a:lnTo>
                  <a:lnTo>
                    <a:pt x="121399" y="42545"/>
                  </a:lnTo>
                  <a:lnTo>
                    <a:pt x="121399" y="32893"/>
                  </a:lnTo>
                  <a:lnTo>
                    <a:pt x="100584" y="32893"/>
                  </a:lnTo>
                  <a:lnTo>
                    <a:pt x="100584" y="117348"/>
                  </a:lnTo>
                  <a:lnTo>
                    <a:pt x="122999" y="117348"/>
                  </a:lnTo>
                  <a:lnTo>
                    <a:pt x="122999" y="61048"/>
                  </a:lnTo>
                  <a:lnTo>
                    <a:pt x="126746" y="56273"/>
                  </a:lnTo>
                  <a:lnTo>
                    <a:pt x="132613" y="53606"/>
                  </a:lnTo>
                  <a:lnTo>
                    <a:pt x="139661" y="52451"/>
                  </a:lnTo>
                  <a:lnTo>
                    <a:pt x="147027" y="52197"/>
                  </a:lnTo>
                  <a:lnTo>
                    <a:pt x="147828" y="52197"/>
                  </a:lnTo>
                  <a:lnTo>
                    <a:pt x="147828" y="42545"/>
                  </a:lnTo>
                  <a:lnTo>
                    <a:pt x="147828" y="31280"/>
                  </a:lnTo>
                  <a:close/>
                </a:path>
                <a:path w="556260" h="151129">
                  <a:moveTo>
                    <a:pt x="228600" y="55981"/>
                  </a:moveTo>
                  <a:lnTo>
                    <a:pt x="194068" y="30480"/>
                  </a:lnTo>
                  <a:lnTo>
                    <a:pt x="182778" y="31534"/>
                  </a:lnTo>
                  <a:lnTo>
                    <a:pt x="172986" y="34671"/>
                  </a:lnTo>
                  <a:lnTo>
                    <a:pt x="164706" y="39903"/>
                  </a:lnTo>
                  <a:lnTo>
                    <a:pt x="157937" y="47218"/>
                  </a:lnTo>
                  <a:lnTo>
                    <a:pt x="173189" y="55981"/>
                  </a:lnTo>
                  <a:lnTo>
                    <a:pt x="178015" y="49606"/>
                  </a:lnTo>
                  <a:lnTo>
                    <a:pt x="185242" y="45618"/>
                  </a:lnTo>
                  <a:lnTo>
                    <a:pt x="202107" y="45618"/>
                  </a:lnTo>
                  <a:lnTo>
                    <a:pt x="206921" y="49606"/>
                  </a:lnTo>
                  <a:lnTo>
                    <a:pt x="206921" y="59969"/>
                  </a:lnTo>
                  <a:lnTo>
                    <a:pt x="206121" y="60121"/>
                  </a:lnTo>
                  <a:lnTo>
                    <a:pt x="206121" y="73520"/>
                  </a:lnTo>
                  <a:lnTo>
                    <a:pt x="206121" y="93433"/>
                  </a:lnTo>
                  <a:lnTo>
                    <a:pt x="199694" y="99809"/>
                  </a:lnTo>
                  <a:lnTo>
                    <a:pt x="192468" y="102209"/>
                  </a:lnTo>
                  <a:lnTo>
                    <a:pt x="178816" y="102209"/>
                  </a:lnTo>
                  <a:lnTo>
                    <a:pt x="175602" y="97421"/>
                  </a:lnTo>
                  <a:lnTo>
                    <a:pt x="175602" y="91846"/>
                  </a:lnTo>
                  <a:lnTo>
                    <a:pt x="177431" y="84950"/>
                  </a:lnTo>
                  <a:lnTo>
                    <a:pt x="183032" y="79705"/>
                  </a:lnTo>
                  <a:lnTo>
                    <a:pt x="192532" y="75946"/>
                  </a:lnTo>
                  <a:lnTo>
                    <a:pt x="206121" y="73520"/>
                  </a:lnTo>
                  <a:lnTo>
                    <a:pt x="206121" y="60121"/>
                  </a:lnTo>
                  <a:lnTo>
                    <a:pt x="183388" y="64198"/>
                  </a:lnTo>
                  <a:lnTo>
                    <a:pt x="166865" y="71031"/>
                  </a:lnTo>
                  <a:lnTo>
                    <a:pt x="157111" y="80708"/>
                  </a:lnTo>
                  <a:lnTo>
                    <a:pt x="153924" y="93433"/>
                  </a:lnTo>
                  <a:lnTo>
                    <a:pt x="155549" y="102895"/>
                  </a:lnTo>
                  <a:lnTo>
                    <a:pt x="160337" y="110477"/>
                  </a:lnTo>
                  <a:lnTo>
                    <a:pt x="168148" y="115519"/>
                  </a:lnTo>
                  <a:lnTo>
                    <a:pt x="178816" y="117348"/>
                  </a:lnTo>
                  <a:lnTo>
                    <a:pt x="186029" y="116890"/>
                  </a:lnTo>
                  <a:lnTo>
                    <a:pt x="193167" y="115455"/>
                  </a:lnTo>
                  <a:lnTo>
                    <a:pt x="200152" y="112979"/>
                  </a:lnTo>
                  <a:lnTo>
                    <a:pt x="206921" y="109372"/>
                  </a:lnTo>
                  <a:lnTo>
                    <a:pt x="208521" y="116547"/>
                  </a:lnTo>
                  <a:lnTo>
                    <a:pt x="228600" y="116547"/>
                  </a:lnTo>
                  <a:lnTo>
                    <a:pt x="228600" y="109372"/>
                  </a:lnTo>
                  <a:lnTo>
                    <a:pt x="228600" y="102209"/>
                  </a:lnTo>
                  <a:lnTo>
                    <a:pt x="228600" y="73520"/>
                  </a:lnTo>
                  <a:lnTo>
                    <a:pt x="228600" y="55981"/>
                  </a:lnTo>
                  <a:close/>
                </a:path>
                <a:path w="556260" h="151129">
                  <a:moveTo>
                    <a:pt x="323088" y="57823"/>
                  </a:moveTo>
                  <a:lnTo>
                    <a:pt x="321589" y="47371"/>
                  </a:lnTo>
                  <a:lnTo>
                    <a:pt x="321411" y="46088"/>
                  </a:lnTo>
                  <a:lnTo>
                    <a:pt x="319341" y="42545"/>
                  </a:lnTo>
                  <a:lnTo>
                    <a:pt x="316395" y="37528"/>
                  </a:lnTo>
                  <a:lnTo>
                    <a:pt x="308038" y="32270"/>
                  </a:lnTo>
                  <a:lnTo>
                    <a:pt x="296341" y="30480"/>
                  </a:lnTo>
                  <a:lnTo>
                    <a:pt x="288810" y="31242"/>
                  </a:lnTo>
                  <a:lnTo>
                    <a:pt x="281749" y="33502"/>
                  </a:lnTo>
                  <a:lnTo>
                    <a:pt x="274675" y="37274"/>
                  </a:lnTo>
                  <a:lnTo>
                    <a:pt x="267157" y="42545"/>
                  </a:lnTo>
                  <a:lnTo>
                    <a:pt x="265531" y="32092"/>
                  </a:lnTo>
                  <a:lnTo>
                    <a:pt x="246888" y="34505"/>
                  </a:lnTo>
                  <a:lnTo>
                    <a:pt x="246888" y="117348"/>
                  </a:lnTo>
                  <a:lnTo>
                    <a:pt x="268770" y="117348"/>
                  </a:lnTo>
                  <a:lnTo>
                    <a:pt x="268770" y="56222"/>
                  </a:lnTo>
                  <a:lnTo>
                    <a:pt x="276072" y="49784"/>
                  </a:lnTo>
                  <a:lnTo>
                    <a:pt x="283362" y="47371"/>
                  </a:lnTo>
                  <a:lnTo>
                    <a:pt x="297954" y="47371"/>
                  </a:lnTo>
                  <a:lnTo>
                    <a:pt x="300393" y="51396"/>
                  </a:lnTo>
                  <a:lnTo>
                    <a:pt x="300393" y="117348"/>
                  </a:lnTo>
                  <a:lnTo>
                    <a:pt x="323088" y="117348"/>
                  </a:lnTo>
                  <a:lnTo>
                    <a:pt x="323088" y="57823"/>
                  </a:lnTo>
                  <a:close/>
                </a:path>
                <a:path w="556260" h="151129">
                  <a:moveTo>
                    <a:pt x="417576" y="32092"/>
                  </a:moveTo>
                  <a:lnTo>
                    <a:pt x="398983" y="32092"/>
                  </a:lnTo>
                  <a:lnTo>
                    <a:pt x="397357" y="42595"/>
                  </a:lnTo>
                  <a:lnTo>
                    <a:pt x="396544" y="41275"/>
                  </a:lnTo>
                  <a:lnTo>
                    <a:pt x="396544" y="70878"/>
                  </a:lnTo>
                  <a:lnTo>
                    <a:pt x="396024" y="80073"/>
                  </a:lnTo>
                  <a:lnTo>
                    <a:pt x="393611" y="89268"/>
                  </a:lnTo>
                  <a:lnTo>
                    <a:pt x="388010" y="96342"/>
                  </a:lnTo>
                  <a:lnTo>
                    <a:pt x="377952" y="99161"/>
                  </a:lnTo>
                  <a:lnTo>
                    <a:pt x="368465" y="96342"/>
                  </a:lnTo>
                  <a:lnTo>
                    <a:pt x="363397" y="89369"/>
                  </a:lnTo>
                  <a:lnTo>
                    <a:pt x="361340" y="80416"/>
                  </a:lnTo>
                  <a:lnTo>
                    <a:pt x="360972" y="71691"/>
                  </a:lnTo>
                  <a:lnTo>
                    <a:pt x="362483" y="59601"/>
                  </a:lnTo>
                  <a:lnTo>
                    <a:pt x="396544" y="70878"/>
                  </a:lnTo>
                  <a:lnTo>
                    <a:pt x="396544" y="41275"/>
                  </a:lnTo>
                  <a:lnTo>
                    <a:pt x="395147" y="39001"/>
                  </a:lnTo>
                  <a:lnTo>
                    <a:pt x="390575" y="35026"/>
                  </a:lnTo>
                  <a:lnTo>
                    <a:pt x="383133" y="31813"/>
                  </a:lnTo>
                  <a:lnTo>
                    <a:pt x="372287" y="30480"/>
                  </a:lnTo>
                  <a:lnTo>
                    <a:pt x="359473" y="33451"/>
                  </a:lnTo>
                  <a:lnTo>
                    <a:pt x="348627" y="42100"/>
                  </a:lnTo>
                  <a:lnTo>
                    <a:pt x="341122" y="56045"/>
                  </a:lnTo>
                  <a:lnTo>
                    <a:pt x="338328" y="74917"/>
                  </a:lnTo>
                  <a:lnTo>
                    <a:pt x="341033" y="93891"/>
                  </a:lnTo>
                  <a:lnTo>
                    <a:pt x="348526" y="107251"/>
                  </a:lnTo>
                  <a:lnTo>
                    <a:pt x="359816" y="115150"/>
                  </a:lnTo>
                  <a:lnTo>
                    <a:pt x="373913" y="117741"/>
                  </a:lnTo>
                  <a:lnTo>
                    <a:pt x="386842" y="117741"/>
                  </a:lnTo>
                  <a:lnTo>
                    <a:pt x="392506" y="111277"/>
                  </a:lnTo>
                  <a:lnTo>
                    <a:pt x="395744" y="104813"/>
                  </a:lnTo>
                  <a:lnTo>
                    <a:pt x="396544" y="105625"/>
                  </a:lnTo>
                  <a:lnTo>
                    <a:pt x="396544" y="115328"/>
                  </a:lnTo>
                  <a:lnTo>
                    <a:pt x="395465" y="124028"/>
                  </a:lnTo>
                  <a:lnTo>
                    <a:pt x="392201" y="129768"/>
                  </a:lnTo>
                  <a:lnTo>
                    <a:pt x="386651" y="132943"/>
                  </a:lnTo>
                  <a:lnTo>
                    <a:pt x="378764" y="133908"/>
                  </a:lnTo>
                  <a:lnTo>
                    <a:pt x="366636" y="133908"/>
                  </a:lnTo>
                  <a:lnTo>
                    <a:pt x="364197" y="129870"/>
                  </a:lnTo>
                  <a:lnTo>
                    <a:pt x="362572" y="125831"/>
                  </a:lnTo>
                  <a:lnTo>
                    <a:pt x="340753" y="129870"/>
                  </a:lnTo>
                  <a:lnTo>
                    <a:pt x="345287" y="139293"/>
                  </a:lnTo>
                  <a:lnTo>
                    <a:pt x="353390" y="145834"/>
                  </a:lnTo>
                  <a:lnTo>
                    <a:pt x="364070" y="149644"/>
                  </a:lnTo>
                  <a:lnTo>
                    <a:pt x="376339" y="150876"/>
                  </a:lnTo>
                  <a:lnTo>
                    <a:pt x="399834" y="146532"/>
                  </a:lnTo>
                  <a:lnTo>
                    <a:pt x="412115" y="136740"/>
                  </a:lnTo>
                  <a:lnTo>
                    <a:pt x="413194" y="133908"/>
                  </a:lnTo>
                  <a:lnTo>
                    <a:pt x="416814" y="124523"/>
                  </a:lnTo>
                  <a:lnTo>
                    <a:pt x="417576" y="112903"/>
                  </a:lnTo>
                  <a:lnTo>
                    <a:pt x="417576" y="104813"/>
                  </a:lnTo>
                  <a:lnTo>
                    <a:pt x="417576" y="99161"/>
                  </a:lnTo>
                  <a:lnTo>
                    <a:pt x="417576" y="46634"/>
                  </a:lnTo>
                  <a:lnTo>
                    <a:pt x="417576" y="42595"/>
                  </a:lnTo>
                  <a:lnTo>
                    <a:pt x="417576" y="32092"/>
                  </a:lnTo>
                  <a:close/>
                </a:path>
                <a:path w="556260" h="151129">
                  <a:moveTo>
                    <a:pt x="512064" y="73875"/>
                  </a:moveTo>
                  <a:lnTo>
                    <a:pt x="510540" y="63423"/>
                  </a:lnTo>
                  <a:lnTo>
                    <a:pt x="509397" y="55575"/>
                  </a:lnTo>
                  <a:lnTo>
                    <a:pt x="503809" y="45745"/>
                  </a:lnTo>
                  <a:lnTo>
                    <a:pt x="501650" y="41935"/>
                  </a:lnTo>
                  <a:lnTo>
                    <a:pt x="489419" y="33578"/>
                  </a:lnTo>
                  <a:lnTo>
                    <a:pt x="489419" y="52171"/>
                  </a:lnTo>
                  <a:lnTo>
                    <a:pt x="489419" y="63423"/>
                  </a:lnTo>
                  <a:lnTo>
                    <a:pt x="455460" y="63423"/>
                  </a:lnTo>
                  <a:lnTo>
                    <a:pt x="456272" y="52171"/>
                  </a:lnTo>
                  <a:lnTo>
                    <a:pt x="462737" y="45745"/>
                  </a:lnTo>
                  <a:lnTo>
                    <a:pt x="482955" y="45745"/>
                  </a:lnTo>
                  <a:lnTo>
                    <a:pt x="489419" y="52171"/>
                  </a:lnTo>
                  <a:lnTo>
                    <a:pt x="489419" y="33578"/>
                  </a:lnTo>
                  <a:lnTo>
                    <a:pt x="489204" y="33426"/>
                  </a:lnTo>
                  <a:lnTo>
                    <a:pt x="472440" y="30480"/>
                  </a:lnTo>
                  <a:lnTo>
                    <a:pt x="456006" y="33439"/>
                  </a:lnTo>
                  <a:lnTo>
                    <a:pt x="443522" y="42037"/>
                  </a:lnTo>
                  <a:lnTo>
                    <a:pt x="435584" y="55905"/>
                  </a:lnTo>
                  <a:lnTo>
                    <a:pt x="432930" y="73875"/>
                  </a:lnTo>
                  <a:lnTo>
                    <a:pt x="432930" y="75476"/>
                  </a:lnTo>
                  <a:lnTo>
                    <a:pt x="435597" y="93459"/>
                  </a:lnTo>
                  <a:lnTo>
                    <a:pt x="443623" y="107327"/>
                  </a:lnTo>
                  <a:lnTo>
                    <a:pt x="456349" y="115925"/>
                  </a:lnTo>
                  <a:lnTo>
                    <a:pt x="473252" y="118872"/>
                  </a:lnTo>
                  <a:lnTo>
                    <a:pt x="485203" y="117690"/>
                  </a:lnTo>
                  <a:lnTo>
                    <a:pt x="495490" y="114160"/>
                  </a:lnTo>
                  <a:lnTo>
                    <a:pt x="503948" y="108369"/>
                  </a:lnTo>
                  <a:lnTo>
                    <a:pt x="509143" y="101993"/>
                  </a:lnTo>
                  <a:lnTo>
                    <a:pt x="510451" y="100393"/>
                  </a:lnTo>
                  <a:lnTo>
                    <a:pt x="494271" y="91554"/>
                  </a:lnTo>
                  <a:lnTo>
                    <a:pt x="489419" y="98780"/>
                  </a:lnTo>
                  <a:lnTo>
                    <a:pt x="483755" y="101993"/>
                  </a:lnTo>
                  <a:lnTo>
                    <a:pt x="474865" y="101993"/>
                  </a:lnTo>
                  <a:lnTo>
                    <a:pt x="466356" y="100495"/>
                  </a:lnTo>
                  <a:lnTo>
                    <a:pt x="460197" y="95973"/>
                  </a:lnTo>
                  <a:lnTo>
                    <a:pt x="456323" y="88442"/>
                  </a:lnTo>
                  <a:lnTo>
                    <a:pt x="454647" y="77889"/>
                  </a:lnTo>
                  <a:lnTo>
                    <a:pt x="511251" y="77889"/>
                  </a:lnTo>
                  <a:lnTo>
                    <a:pt x="511251" y="76288"/>
                  </a:lnTo>
                  <a:lnTo>
                    <a:pt x="512064" y="75476"/>
                  </a:lnTo>
                  <a:lnTo>
                    <a:pt x="512064" y="73875"/>
                  </a:lnTo>
                  <a:close/>
                </a:path>
                <a:path w="556260" h="151129">
                  <a:moveTo>
                    <a:pt x="519315" y="0"/>
                  </a:moveTo>
                  <a:lnTo>
                    <a:pt x="496824" y="0"/>
                  </a:lnTo>
                  <a:lnTo>
                    <a:pt x="496824" y="3225"/>
                  </a:lnTo>
                  <a:lnTo>
                    <a:pt x="506463" y="3225"/>
                  </a:lnTo>
                  <a:lnTo>
                    <a:pt x="506463" y="27432"/>
                  </a:lnTo>
                  <a:lnTo>
                    <a:pt x="511276" y="27432"/>
                  </a:lnTo>
                  <a:lnTo>
                    <a:pt x="511276" y="3225"/>
                  </a:lnTo>
                  <a:lnTo>
                    <a:pt x="519315" y="3225"/>
                  </a:lnTo>
                  <a:lnTo>
                    <a:pt x="519315" y="0"/>
                  </a:lnTo>
                  <a:close/>
                </a:path>
                <a:path w="556260" h="151129">
                  <a:moveTo>
                    <a:pt x="556260" y="0"/>
                  </a:moveTo>
                  <a:lnTo>
                    <a:pt x="549833" y="0"/>
                  </a:lnTo>
                  <a:lnTo>
                    <a:pt x="541807" y="20980"/>
                  </a:lnTo>
                  <a:lnTo>
                    <a:pt x="533641" y="3225"/>
                  </a:lnTo>
                  <a:lnTo>
                    <a:pt x="532168" y="0"/>
                  </a:lnTo>
                  <a:lnTo>
                    <a:pt x="525741" y="0"/>
                  </a:lnTo>
                  <a:lnTo>
                    <a:pt x="525741" y="27432"/>
                  </a:lnTo>
                  <a:lnTo>
                    <a:pt x="528955" y="27432"/>
                  </a:lnTo>
                  <a:lnTo>
                    <a:pt x="528955" y="3225"/>
                  </a:lnTo>
                  <a:lnTo>
                    <a:pt x="530555" y="3225"/>
                  </a:lnTo>
                  <a:lnTo>
                    <a:pt x="540194" y="27432"/>
                  </a:lnTo>
                  <a:lnTo>
                    <a:pt x="543407" y="27432"/>
                  </a:lnTo>
                  <a:lnTo>
                    <a:pt x="545541" y="20980"/>
                  </a:lnTo>
                  <a:lnTo>
                    <a:pt x="551446" y="3225"/>
                  </a:lnTo>
                  <a:lnTo>
                    <a:pt x="551446" y="27432"/>
                  </a:lnTo>
                  <a:lnTo>
                    <a:pt x="556260" y="27432"/>
                  </a:lnTo>
                  <a:lnTo>
                    <a:pt x="556260" y="3225"/>
                  </a:lnTo>
                  <a:lnTo>
                    <a:pt x="5562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R Brest Practice">
  <a:themeElements>
    <a:clrScheme name="Orange WHT Secondary">
      <a:dk1>
        <a:srgbClr val="000000"/>
      </a:dk1>
      <a:lt1>
        <a:srgbClr val="FFFFFF"/>
      </a:lt1>
      <a:dk2>
        <a:srgbClr val="8F8F8F"/>
      </a:dk2>
      <a:lt2>
        <a:srgbClr val="FF7900"/>
      </a:lt2>
      <a:accent1>
        <a:srgbClr val="FF7900"/>
      </a:accent1>
      <a:accent2>
        <a:srgbClr val="4BB4E6"/>
      </a:accent2>
      <a:accent3>
        <a:srgbClr val="50BE87"/>
      </a:accent3>
      <a:accent4>
        <a:srgbClr val="FFB4E6"/>
      </a:accent4>
      <a:accent5>
        <a:srgbClr val="A885D8"/>
      </a:accent5>
      <a:accent6>
        <a:srgbClr val="FFD200"/>
      </a:accent6>
      <a:hlink>
        <a:srgbClr val="FF7900"/>
      </a:hlink>
      <a:folHlink>
        <a:srgbClr val="FF7900"/>
      </a:folHlink>
    </a:clrScheme>
    <a:fontScheme name="Orange">
      <a:majorFont>
        <a:latin typeface="Helvetica 75 Bold"/>
        <a:ea typeface=""/>
        <a:cs typeface=""/>
      </a:majorFont>
      <a:minorFont>
        <a:latin typeface="Helvetica 75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RA_Template_Beta_external_110816.potx" id="{096397F8-02DF-40E4-AEB9-88A0052F30F0}" vid="{AA36791E-F7D8-46B6-BCF9-C51758B3B430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9847D33E5CF144871717BB1055597A" ma:contentTypeVersion="10" ma:contentTypeDescription="Crée un document." ma:contentTypeScope="" ma:versionID="d6b30aa14312dda51c441d2c5dc80127">
  <xsd:schema xmlns:xsd="http://www.w3.org/2001/XMLSchema" xmlns:xs="http://www.w3.org/2001/XMLSchema" xmlns:p="http://schemas.microsoft.com/office/2006/metadata/properties" xmlns:ns3="6a98f374-0088-4a37-a379-ee241daab503" xmlns:ns4="3e62b52d-26e2-4524-a89a-62a506c0cc79" targetNamespace="http://schemas.microsoft.com/office/2006/metadata/properties" ma:root="true" ma:fieldsID="3e7bfc59abaf434b60210ffea05ccbdd" ns3:_="" ns4:_="">
    <xsd:import namespace="6a98f374-0088-4a37-a379-ee241daab503"/>
    <xsd:import namespace="3e62b52d-26e2-4524-a89a-62a506c0cc7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  <xsd:element ref="ns4:MediaServiceAutoTag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98f374-0088-4a37-a379-ee241daab50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62b52d-26e2-4524-a89a-62a506c0cc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1E1971-DE39-44AD-9469-20B9016E16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1869FF-B331-4024-B168-8A16280307CA}">
  <ds:schemaRefs>
    <ds:schemaRef ds:uri="http://schemas.microsoft.com/office/infopath/2007/PartnerControls"/>
    <ds:schemaRef ds:uri="3e62b52d-26e2-4524-a89a-62a506c0cc79"/>
    <ds:schemaRef ds:uri="http://schemas.microsoft.com/office/2006/documentManagement/types"/>
    <ds:schemaRef ds:uri="http://purl.org/dc/elements/1.1/"/>
    <ds:schemaRef ds:uri="http://www.w3.org/XML/1998/namespace"/>
    <ds:schemaRef ds:uri="6a98f374-0088-4a37-a379-ee241daab503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AEE3104-A5D0-4CEE-9850-C093BAC93A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98f374-0088-4a37-a379-ee241daab503"/>
    <ds:schemaRef ds:uri="3e62b52d-26e2-4524-a89a-62a506c0cc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5999</TotalTime>
  <Words>624</Words>
  <Application>Microsoft Office PowerPoint</Application>
  <PresentationFormat>On-screen Show (16:9)</PresentationFormat>
  <Paragraphs>102</Paragraphs>
  <Slides>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Helvetica 75 Bold</vt:lpstr>
      <vt:lpstr>Helvetica 45 Light</vt:lpstr>
      <vt:lpstr>Calibri</vt:lpstr>
      <vt:lpstr>Arial</vt:lpstr>
      <vt:lpstr>Helvetica 75</vt:lpstr>
      <vt:lpstr>Times New Roman</vt:lpstr>
      <vt:lpstr>Helvetica 55 Roman</vt:lpstr>
      <vt:lpstr>Courier New</vt:lpstr>
      <vt:lpstr>Wingdings</vt:lpstr>
      <vt:lpstr>Office Theme</vt:lpstr>
      <vt:lpstr>OFR Brest Practice</vt:lpstr>
      <vt:lpstr>Document</vt:lpstr>
      <vt:lpstr>Neuroteam</vt:lpstr>
      <vt:lpstr>What is neurodiversity?</vt:lpstr>
      <vt:lpstr>Neuroteam’s Governance</vt:lpstr>
      <vt:lpstr>PowerPoint Presentation</vt:lpstr>
      <vt:lpstr>PowerPoint Presentation</vt:lpstr>
      <vt:lpstr>PowerPoint Presentation</vt:lpstr>
      <vt:lpstr>What about external visibility?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Emmanuelle CAMPO</dc:creator>
  <cp:lastModifiedBy>GUEZ Mariana DPTG/DQVT</cp:lastModifiedBy>
  <cp:revision>101</cp:revision>
  <dcterms:created xsi:type="dcterms:W3CDTF">2022-07-29T03:32:47Z</dcterms:created>
  <dcterms:modified xsi:type="dcterms:W3CDTF">2022-11-28T12:47:04Z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2022-07-26T00:00:00Z</vt:filetime>
  </property>
  <property fmtid="{D5CDD505-2E9C-101B-9397-08002B2CF9AE}" pid="3" name="Creator">
    <vt:lpwstr>Microsoft® PowerPoint® pour Microsoft 365</vt:lpwstr>
  </property>
  <property fmtid="{D5CDD505-2E9C-101B-9397-08002B2CF9AE}" pid="4" name="LastSaved">
    <vt:filetime>2022-07-29T00:00:00Z</vt:filetime>
  </property>
  <property fmtid="{D5CDD505-2E9C-101B-9397-08002B2CF9AE}" pid="5" name="ContentTypeId">
    <vt:lpwstr>0x010100B19847D33E5CF144871717BB1055597A</vt:lpwstr>
  </property>
  <property fmtid="{D5CDD505-2E9C-101B-9397-08002B2CF9AE}" pid="6" name="MSIP_Label_e6c818a6-e1a0-4a6e-a969-20d857c5dc62_Enabled">
    <vt:lpwstr>true</vt:lpwstr>
  </property>
  <property fmtid="{D5CDD505-2E9C-101B-9397-08002B2CF9AE}" pid="7" name="MSIP_Label_e6c818a6-e1a0-4a6e-a969-20d857c5dc62_SetDate">
    <vt:lpwstr>2022-11-28T12:47:02Z</vt:lpwstr>
  </property>
  <property fmtid="{D5CDD505-2E9C-101B-9397-08002B2CF9AE}" pid="8" name="MSIP_Label_e6c818a6-e1a0-4a6e-a969-20d857c5dc62_Method">
    <vt:lpwstr>Standard</vt:lpwstr>
  </property>
  <property fmtid="{D5CDD505-2E9C-101B-9397-08002B2CF9AE}" pid="9" name="MSIP_Label_e6c818a6-e1a0-4a6e-a969-20d857c5dc62_Name">
    <vt:lpwstr>Orange_restricted_internal.2</vt:lpwstr>
  </property>
  <property fmtid="{D5CDD505-2E9C-101B-9397-08002B2CF9AE}" pid="10" name="MSIP_Label_e6c818a6-e1a0-4a6e-a969-20d857c5dc62_SiteId">
    <vt:lpwstr>90c7a20a-f34b-40bf-bc48-b9253b6f5d20</vt:lpwstr>
  </property>
  <property fmtid="{D5CDD505-2E9C-101B-9397-08002B2CF9AE}" pid="11" name="MSIP_Label_e6c818a6-e1a0-4a6e-a969-20d857c5dc62_ActionId">
    <vt:lpwstr>9503091a-bb4d-4df9-b891-29eca080222c</vt:lpwstr>
  </property>
  <property fmtid="{D5CDD505-2E9C-101B-9397-08002B2CF9AE}" pid="12" name="MSIP_Label_e6c818a6-e1a0-4a6e-a969-20d857c5dc62_ContentBits">
    <vt:lpwstr>2</vt:lpwstr>
  </property>
</Properties>
</file>